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4255750" cy="116998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34" autoAdjust="0"/>
  </p:normalViewPr>
  <p:slideViewPr>
    <p:cSldViewPr snapToGrid="0">
      <p:cViewPr>
        <p:scale>
          <a:sx n="100" d="100"/>
          <a:sy n="100" d="100"/>
        </p:scale>
        <p:origin x="-142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2009" y="1914788"/>
            <a:ext cx="10691812" cy="4073290"/>
          </a:xfrm>
        </p:spPr>
        <p:txBody>
          <a:bodyPr anchor="b"/>
          <a:lstStyle>
            <a:lvl1pPr algn="ctr">
              <a:defRPr sz="1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2009" y="6145212"/>
            <a:ext cx="10691812" cy="2824759"/>
          </a:xfrm>
        </p:spPr>
        <p:txBody>
          <a:bodyPr/>
          <a:lstStyle>
            <a:lvl1pPr marL="0" indent="0" algn="ctr">
              <a:buNone/>
              <a:defRPr sz="100"/>
            </a:lvl1pPr>
            <a:lvl2pPr marL="0" indent="0" algn="ctr">
              <a:buNone/>
              <a:defRPr sz="100"/>
            </a:lvl2pPr>
            <a:lvl3pPr marL="0" indent="0" algn="ctr">
              <a:buNone/>
              <a:defRPr sz="100"/>
            </a:lvl3pPr>
            <a:lvl4pPr marL="0" indent="0" algn="ctr">
              <a:buNone/>
              <a:defRPr sz="100"/>
            </a:lvl4pPr>
            <a:lvl5pPr marL="0" indent="0" algn="ctr">
              <a:buNone/>
              <a:defRPr sz="100"/>
            </a:lvl5pPr>
            <a:lvl6pPr marL="0" indent="0" algn="ctr">
              <a:buNone/>
              <a:defRPr sz="100"/>
            </a:lvl6pPr>
            <a:lvl7pPr marL="0" indent="0" algn="ctr">
              <a:buNone/>
              <a:defRPr sz="100"/>
            </a:lvl7pPr>
            <a:lvl8pPr marL="0" indent="0" algn="ctr">
              <a:buNone/>
              <a:defRPr sz="100"/>
            </a:lvl8pPr>
            <a:lvl9pPr marL="0" indent="0" algn="ctr">
              <a:buNone/>
              <a:defRPr sz="1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10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01796" y="622928"/>
            <a:ext cx="3073895" cy="99151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0122" y="622928"/>
            <a:ext cx="9043492" cy="9915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33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4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666" y="2916863"/>
            <a:ext cx="12295585" cy="4866821"/>
          </a:xfrm>
        </p:spPr>
        <p:txBody>
          <a:bodyPr anchor="b"/>
          <a:lstStyle>
            <a:lvl1pPr>
              <a:defRPr sz="1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666" y="7829778"/>
            <a:ext cx="12295585" cy="2559348"/>
          </a:xfrm>
        </p:spPr>
        <p:txBody>
          <a:bodyPr/>
          <a:lstStyle>
            <a:lvl1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1pPr>
            <a:lvl2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2pPr>
            <a:lvl3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3pPr>
            <a:lvl4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4pPr>
            <a:lvl5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5pPr>
            <a:lvl6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6pPr>
            <a:lvl7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7pPr>
            <a:lvl8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8pPr>
            <a:lvl9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000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0087" y="3114598"/>
            <a:ext cx="6058694" cy="74234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6980" y="3114598"/>
            <a:ext cx="6058694" cy="74234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0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7" y="622913"/>
            <a:ext cx="12295585" cy="22614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76" y="2868112"/>
            <a:ext cx="6030849" cy="1405609"/>
          </a:xfrm>
        </p:spPr>
        <p:txBody>
          <a:bodyPr anchor="b"/>
          <a:lstStyle>
            <a:lvl1pPr marL="0" indent="0">
              <a:buNone/>
              <a:defRPr sz="100" b="1"/>
            </a:lvl1pPr>
            <a:lvl2pPr marL="0" indent="0">
              <a:buNone/>
              <a:defRPr sz="100" b="1"/>
            </a:lvl2pPr>
            <a:lvl3pPr marL="0" indent="0">
              <a:buNone/>
              <a:defRPr sz="100" b="1"/>
            </a:lvl3pPr>
            <a:lvl4pPr marL="0" indent="0">
              <a:buNone/>
              <a:defRPr sz="100" b="1"/>
            </a:lvl4pPr>
            <a:lvl5pPr marL="0" indent="0">
              <a:buNone/>
              <a:defRPr sz="100" b="1"/>
            </a:lvl5pPr>
            <a:lvl6pPr marL="0" indent="0">
              <a:buNone/>
              <a:defRPr sz="100" b="1"/>
            </a:lvl6pPr>
            <a:lvl7pPr marL="0" indent="0">
              <a:buNone/>
              <a:defRPr sz="100" b="1"/>
            </a:lvl7pPr>
            <a:lvl8pPr marL="0" indent="0">
              <a:buNone/>
              <a:defRPr sz="100" b="1"/>
            </a:lvl8pPr>
            <a:lvl9pPr marL="0" indent="0">
              <a:buNone/>
              <a:defRPr sz="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1976" y="4273726"/>
            <a:ext cx="6030849" cy="628597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16978" y="2868112"/>
            <a:ext cx="6060550" cy="1405609"/>
          </a:xfrm>
        </p:spPr>
        <p:txBody>
          <a:bodyPr anchor="b"/>
          <a:lstStyle>
            <a:lvl1pPr marL="0" indent="0">
              <a:buNone/>
              <a:defRPr sz="100" b="1"/>
            </a:lvl1pPr>
            <a:lvl2pPr marL="0" indent="0">
              <a:buNone/>
              <a:defRPr sz="100" b="1"/>
            </a:lvl2pPr>
            <a:lvl3pPr marL="0" indent="0">
              <a:buNone/>
              <a:defRPr sz="100" b="1"/>
            </a:lvl3pPr>
            <a:lvl4pPr marL="0" indent="0">
              <a:buNone/>
              <a:defRPr sz="100" b="1"/>
            </a:lvl4pPr>
            <a:lvl5pPr marL="0" indent="0">
              <a:buNone/>
              <a:defRPr sz="100" b="1"/>
            </a:lvl5pPr>
            <a:lvl6pPr marL="0" indent="0">
              <a:buNone/>
              <a:defRPr sz="100" b="1"/>
            </a:lvl6pPr>
            <a:lvl7pPr marL="0" indent="0">
              <a:buNone/>
              <a:defRPr sz="100" b="1"/>
            </a:lvl7pPr>
            <a:lvl8pPr marL="0" indent="0">
              <a:buNone/>
              <a:defRPr sz="100" b="1"/>
            </a:lvl8pPr>
            <a:lvl9pPr marL="0" indent="0">
              <a:buNone/>
              <a:defRPr sz="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16978" y="4273726"/>
            <a:ext cx="6060550" cy="628597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0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8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49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7" y="780065"/>
            <a:ext cx="4597850" cy="2729969"/>
          </a:xfrm>
        </p:spPr>
        <p:txBody>
          <a:bodyPr anchor="b"/>
          <a:lstStyle>
            <a:lvl1pPr>
              <a:defRPr sz="1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0557" y="1684578"/>
            <a:ext cx="7216973" cy="8314493"/>
          </a:xfrm>
        </p:spPr>
        <p:txBody>
          <a:bodyPr/>
          <a:lstStyle>
            <a:lvl1pPr>
              <a:defRPr sz="100"/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  <a:lvl6pPr>
              <a:defRPr sz="100"/>
            </a:lvl6pPr>
            <a:lvl7pPr>
              <a:defRPr sz="100"/>
            </a:lvl7pPr>
            <a:lvl8pPr>
              <a:defRPr sz="100"/>
            </a:lvl8pPr>
            <a:lvl9pPr>
              <a:defRPr sz="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1947" y="3509974"/>
            <a:ext cx="4597850" cy="6502640"/>
          </a:xfrm>
        </p:spPr>
        <p:txBody>
          <a:bodyPr/>
          <a:lstStyle>
            <a:lvl1pPr marL="0" indent="0">
              <a:buNone/>
              <a:defRPr sz="100"/>
            </a:lvl1pPr>
            <a:lvl2pPr marL="0" indent="0">
              <a:buNone/>
              <a:defRPr sz="100"/>
            </a:lvl2pPr>
            <a:lvl3pPr marL="0" indent="0">
              <a:buNone/>
              <a:defRPr sz="100"/>
            </a:lvl3pPr>
            <a:lvl4pPr marL="0" indent="0">
              <a:buNone/>
              <a:defRPr sz="100"/>
            </a:lvl4pPr>
            <a:lvl5pPr marL="0" indent="0">
              <a:buNone/>
              <a:defRPr sz="100"/>
            </a:lvl5pPr>
            <a:lvl6pPr marL="0" indent="0">
              <a:buNone/>
              <a:defRPr sz="100"/>
            </a:lvl6pPr>
            <a:lvl7pPr marL="0" indent="0">
              <a:buNone/>
              <a:defRPr sz="100"/>
            </a:lvl7pPr>
            <a:lvl8pPr marL="0" indent="0">
              <a:buNone/>
              <a:defRPr sz="100"/>
            </a:lvl8pPr>
            <a:lvl9pPr marL="0" indent="0">
              <a:buNone/>
              <a:defRPr sz="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7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7" y="780065"/>
            <a:ext cx="4597850" cy="2729969"/>
          </a:xfrm>
        </p:spPr>
        <p:txBody>
          <a:bodyPr anchor="b"/>
          <a:lstStyle>
            <a:lvl1pPr>
              <a:defRPr sz="1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60557" y="1684578"/>
            <a:ext cx="7216973" cy="8314493"/>
          </a:xfrm>
        </p:spPr>
        <p:txBody>
          <a:bodyPr/>
          <a:lstStyle>
            <a:lvl1pPr marL="0" indent="0">
              <a:buNone/>
              <a:defRPr sz="100"/>
            </a:lvl1pPr>
            <a:lvl2pPr marL="0" indent="0">
              <a:buNone/>
              <a:defRPr sz="100"/>
            </a:lvl2pPr>
            <a:lvl3pPr marL="0" indent="0">
              <a:buNone/>
              <a:defRPr sz="100"/>
            </a:lvl3pPr>
            <a:lvl4pPr marL="0" indent="0">
              <a:buNone/>
              <a:defRPr sz="100"/>
            </a:lvl4pPr>
            <a:lvl5pPr marL="0" indent="0">
              <a:buNone/>
              <a:defRPr sz="100"/>
            </a:lvl5pPr>
            <a:lvl6pPr marL="0" indent="0">
              <a:buNone/>
              <a:defRPr sz="100"/>
            </a:lvl6pPr>
            <a:lvl7pPr marL="0" indent="0">
              <a:buNone/>
              <a:defRPr sz="100"/>
            </a:lvl7pPr>
            <a:lvl8pPr marL="0" indent="0">
              <a:buNone/>
              <a:defRPr sz="100"/>
            </a:lvl8pPr>
            <a:lvl9pPr marL="0" indent="0">
              <a:buNone/>
              <a:defRPr sz="1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1947" y="3509974"/>
            <a:ext cx="4597850" cy="6502640"/>
          </a:xfrm>
        </p:spPr>
        <p:txBody>
          <a:bodyPr/>
          <a:lstStyle>
            <a:lvl1pPr marL="0" indent="0">
              <a:buNone/>
              <a:defRPr sz="100"/>
            </a:lvl1pPr>
            <a:lvl2pPr marL="0" indent="0">
              <a:buNone/>
              <a:defRPr sz="100"/>
            </a:lvl2pPr>
            <a:lvl3pPr marL="0" indent="0">
              <a:buNone/>
              <a:defRPr sz="100"/>
            </a:lvl3pPr>
            <a:lvl4pPr marL="0" indent="0">
              <a:buNone/>
              <a:defRPr sz="100"/>
            </a:lvl4pPr>
            <a:lvl5pPr marL="0" indent="0">
              <a:buNone/>
              <a:defRPr sz="100"/>
            </a:lvl5pPr>
            <a:lvl6pPr marL="0" indent="0">
              <a:buNone/>
              <a:defRPr sz="100"/>
            </a:lvl6pPr>
            <a:lvl7pPr marL="0" indent="0">
              <a:buNone/>
              <a:defRPr sz="100"/>
            </a:lvl7pPr>
            <a:lvl8pPr marL="0" indent="0">
              <a:buNone/>
              <a:defRPr sz="100"/>
            </a:lvl8pPr>
            <a:lvl9pPr marL="0" indent="0">
              <a:buNone/>
              <a:defRPr sz="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87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0091" y="622913"/>
            <a:ext cx="12295585" cy="2261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0091" y="3114598"/>
            <a:ext cx="12295585" cy="7423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0117" y="10844072"/>
            <a:ext cx="3207544" cy="6229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76FDF-767E-4B82-9D90-ABA5596C0E87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22223" y="10844072"/>
            <a:ext cx="4811316" cy="6229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68153" y="10844072"/>
            <a:ext cx="3207544" cy="6229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1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0" rtl="0" eaLnBrk="1" latinLnBrk="0" hangingPunct="1">
        <a:lnSpc>
          <a:spcPct val="90000"/>
        </a:lnSpc>
        <a:spcBef>
          <a:spcPct val="0"/>
        </a:spcBef>
        <a:buNone/>
        <a:defRPr sz="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1pPr>
      <a:lvl2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2pPr>
      <a:lvl3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3pPr>
      <a:lvl4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4pPr>
      <a:lvl5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5pPr>
      <a:lvl6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6pPr>
      <a:lvl7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7pPr>
      <a:lvl8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8pPr>
      <a:lvl9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box0">
            <a:extLst>
              <a:ext uri="{FF2B5EF4-FFF2-40B4-BE49-F238E27FC236}">
                <a16:creationId xmlns:a16="http://schemas.microsoft.com/office/drawing/2014/main" id="{1F8BFBB9-C2D4-AE0F-092D-513D34744201}"/>
              </a:ext>
            </a:extLst>
          </p:cNvPr>
          <p:cNvSpPr txBox="1"/>
          <p:nvPr/>
        </p:nvSpPr>
        <p:spPr>
          <a:xfrm>
            <a:off x="288000" y="288000"/>
            <a:ext cx="2016000" cy="288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/>
              <a:t>Organisational Structure 2023-24</a:t>
            </a:r>
          </a:p>
        </p:txBody>
      </p:sp>
      <p:sp>
        <p:nvSpPr>
          <p:cNvPr id="33" name="box1">
            <a:extLst>
              <a:ext uri="{FF2B5EF4-FFF2-40B4-BE49-F238E27FC236}">
                <a16:creationId xmlns:a16="http://schemas.microsoft.com/office/drawing/2014/main" id="{5BB6CB0C-E2C4-45E2-3C56-0F9427894349}"/>
              </a:ext>
            </a:extLst>
          </p:cNvPr>
          <p:cNvSpPr txBox="1"/>
          <p:nvPr/>
        </p:nvSpPr>
        <p:spPr>
          <a:xfrm>
            <a:off x="6624000" y="288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Joanne Roney</a:t>
            </a:r>
          </a:p>
          <a:p>
            <a:endParaRPr lang="en-GB" dirty="0"/>
          </a:p>
          <a:p>
            <a:r>
              <a:rPr lang="en-GB" dirty="0"/>
              <a:t>Chief Executive</a:t>
            </a:r>
          </a:p>
          <a:p>
            <a:r>
              <a:rPr lang="en-GB" dirty="0"/>
              <a:t>(CEX)</a:t>
            </a:r>
          </a:p>
        </p:txBody>
      </p:sp>
      <p:sp>
        <p:nvSpPr>
          <p:cNvPr id="34" name="box2">
            <a:extLst>
              <a:ext uri="{FF2B5EF4-FFF2-40B4-BE49-F238E27FC236}">
                <a16:creationId xmlns:a16="http://schemas.microsoft.com/office/drawing/2014/main" id="{FD1E0BB2-736C-B2FE-54A2-76A33A7741C6}"/>
              </a:ext>
            </a:extLst>
          </p:cNvPr>
          <p:cNvSpPr txBox="1"/>
          <p:nvPr/>
        </p:nvSpPr>
        <p:spPr>
          <a:xfrm>
            <a:off x="432000" y="251784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Fiona </a:t>
            </a:r>
            <a:r>
              <a:rPr lang="en-GB" dirty="0" err="1"/>
              <a:t>Ledden</a:t>
            </a:r>
            <a:endParaRPr lang="en-GB" dirty="0"/>
          </a:p>
          <a:p>
            <a:endParaRPr lang="en-GB" dirty="0"/>
          </a:p>
          <a:p>
            <a:r>
              <a:rPr lang="en-GB" dirty="0"/>
              <a:t>City Solicitor</a:t>
            </a:r>
          </a:p>
          <a:p>
            <a:r>
              <a:rPr lang="en-GB" dirty="0"/>
              <a:t>(SS5 2019)</a:t>
            </a:r>
          </a:p>
          <a:p>
            <a:r>
              <a:rPr lang="en-GB" dirty="0"/>
              <a:t>Direct report to DCX with statutory duties to CEX</a:t>
            </a:r>
          </a:p>
        </p:txBody>
      </p:sp>
      <p:cxnSp>
        <p:nvCxnSpPr>
          <p:cNvPr id="35" name="conFrom2To1">
            <a:extLst>
              <a:ext uri="{FF2B5EF4-FFF2-40B4-BE49-F238E27FC236}">
                <a16:creationId xmlns:a16="http://schemas.microsoft.com/office/drawing/2014/main" id="{D76C5DA2-6A5F-0D3E-CC36-267185AEFC4E}"/>
              </a:ext>
            </a:extLst>
          </p:cNvPr>
          <p:cNvCxnSpPr>
            <a:cxnSpLocks/>
            <a:stCxn id="34" idx="0"/>
            <a:endCxn id="33" idx="2"/>
          </p:cNvCxnSpPr>
          <p:nvPr/>
        </p:nvCxnSpPr>
        <p:spPr>
          <a:xfrm rot="5400000" flipH="1" flipV="1">
            <a:off x="3295080" y="-1315080"/>
            <a:ext cx="1473840" cy="6192000"/>
          </a:xfrm>
          <a:prstGeom prst="bentConnector3">
            <a:avLst>
              <a:gd name="adj1" fmla="val 84640"/>
            </a:avLst>
          </a:prstGeom>
          <a:ln w="19050" cap="flat" cmpd="sng" algn="ctr">
            <a:solidFill>
              <a:srgbClr val="77305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box3">
            <a:extLst>
              <a:ext uri="{FF2B5EF4-FFF2-40B4-BE49-F238E27FC236}">
                <a16:creationId xmlns:a16="http://schemas.microsoft.com/office/drawing/2014/main" id="{3E972942-6A72-81BB-C404-FDCEDF372EDF}"/>
              </a:ext>
            </a:extLst>
          </p:cNvPr>
          <p:cNvSpPr txBox="1"/>
          <p:nvPr/>
        </p:nvSpPr>
        <p:spPr>
          <a:xfrm>
            <a:off x="1980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Paul Marshall</a:t>
            </a:r>
          </a:p>
          <a:p>
            <a:endParaRPr lang="en-GB" dirty="0"/>
          </a:p>
          <a:p>
            <a:r>
              <a:rPr lang="en-GB" dirty="0"/>
              <a:t>Deputy Chief Executive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37" name="conFrom3To1">
            <a:extLst>
              <a:ext uri="{FF2B5EF4-FFF2-40B4-BE49-F238E27FC236}">
                <a16:creationId xmlns:a16="http://schemas.microsoft.com/office/drawing/2014/main" id="{EC4934BD-2E54-1F61-359A-0EF216FF8C72}"/>
              </a:ext>
            </a:extLst>
          </p:cNvPr>
          <p:cNvCxnSpPr>
            <a:cxnSpLocks/>
            <a:stCxn id="36" idx="0"/>
            <a:endCxn id="33" idx="2"/>
          </p:cNvCxnSpPr>
          <p:nvPr/>
        </p:nvCxnSpPr>
        <p:spPr>
          <a:xfrm rot="5400000" flipH="1" flipV="1">
            <a:off x="4572000" y="-1044000"/>
            <a:ext cx="468000" cy="4644000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box4">
            <a:extLst>
              <a:ext uri="{FF2B5EF4-FFF2-40B4-BE49-F238E27FC236}">
                <a16:creationId xmlns:a16="http://schemas.microsoft.com/office/drawing/2014/main" id="{FFDADD0C-6997-E4A9-9AA5-8C843435587A}"/>
              </a:ext>
            </a:extLst>
          </p:cNvPr>
          <p:cNvSpPr txBox="1"/>
          <p:nvPr/>
        </p:nvSpPr>
        <p:spPr>
          <a:xfrm>
            <a:off x="3528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Rebecca Heron</a:t>
            </a:r>
          </a:p>
          <a:p>
            <a:endParaRPr lang="en-GB" dirty="0"/>
          </a:p>
          <a:p>
            <a:r>
              <a:rPr lang="en-GB" dirty="0"/>
              <a:t>Strategic Director Growth &amp; Development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39" name="conFrom4To1">
            <a:extLst>
              <a:ext uri="{FF2B5EF4-FFF2-40B4-BE49-F238E27FC236}">
                <a16:creationId xmlns:a16="http://schemas.microsoft.com/office/drawing/2014/main" id="{5AD6838B-69D6-8905-3856-2AA8C90D48BE}"/>
              </a:ext>
            </a:extLst>
          </p:cNvPr>
          <p:cNvCxnSpPr>
            <a:cxnSpLocks/>
            <a:stCxn id="38" idx="0"/>
            <a:endCxn id="33" idx="2"/>
          </p:cNvCxnSpPr>
          <p:nvPr/>
        </p:nvCxnSpPr>
        <p:spPr>
          <a:xfrm rot="5400000" flipH="1" flipV="1">
            <a:off x="5346000" y="-270000"/>
            <a:ext cx="468000" cy="3096000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box5">
            <a:extLst>
              <a:ext uri="{FF2B5EF4-FFF2-40B4-BE49-F238E27FC236}">
                <a16:creationId xmlns:a16="http://schemas.microsoft.com/office/drawing/2014/main" id="{BEB845F3-F0D0-5B02-7FF2-6FE0FE8783F2}"/>
              </a:ext>
            </a:extLst>
          </p:cNvPr>
          <p:cNvSpPr txBox="1"/>
          <p:nvPr/>
        </p:nvSpPr>
        <p:spPr>
          <a:xfrm>
            <a:off x="5075999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Bernadette Enright</a:t>
            </a:r>
          </a:p>
          <a:p>
            <a:endParaRPr lang="en-GB" dirty="0"/>
          </a:p>
          <a:p>
            <a:r>
              <a:rPr lang="en-GB" dirty="0"/>
              <a:t>Executive Director Adult Social Service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41" name="conFrom5To1">
            <a:extLst>
              <a:ext uri="{FF2B5EF4-FFF2-40B4-BE49-F238E27FC236}">
                <a16:creationId xmlns:a16="http://schemas.microsoft.com/office/drawing/2014/main" id="{53C66EDB-4F87-9D14-A870-FFD51429EB78}"/>
              </a:ext>
            </a:extLst>
          </p:cNvPr>
          <p:cNvCxnSpPr>
            <a:cxnSpLocks/>
            <a:stCxn id="40" idx="0"/>
            <a:endCxn id="33" idx="2"/>
          </p:cNvCxnSpPr>
          <p:nvPr/>
        </p:nvCxnSpPr>
        <p:spPr>
          <a:xfrm rot="5400000" flipH="1" flipV="1">
            <a:off x="6119999" y="504000"/>
            <a:ext cx="468000" cy="1548001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box6">
            <a:extLst>
              <a:ext uri="{FF2B5EF4-FFF2-40B4-BE49-F238E27FC236}">
                <a16:creationId xmlns:a16="http://schemas.microsoft.com/office/drawing/2014/main" id="{052FE31A-01A8-F8AC-5B3E-6EB434FA162B}"/>
              </a:ext>
            </a:extLst>
          </p:cNvPr>
          <p:cNvSpPr txBox="1"/>
          <p:nvPr/>
        </p:nvSpPr>
        <p:spPr>
          <a:xfrm>
            <a:off x="6624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Neil Fairlamb</a:t>
            </a:r>
          </a:p>
          <a:p>
            <a:endParaRPr lang="en-GB" dirty="0"/>
          </a:p>
          <a:p>
            <a:r>
              <a:rPr lang="en-GB" dirty="0"/>
              <a:t>Strategic Director Neighbourhoods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43" name="conFrom6To1">
            <a:extLst>
              <a:ext uri="{FF2B5EF4-FFF2-40B4-BE49-F238E27FC236}">
                <a16:creationId xmlns:a16="http://schemas.microsoft.com/office/drawing/2014/main" id="{213C6A33-EFA4-7B15-AD29-4A896CB99E43}"/>
              </a:ext>
            </a:extLst>
          </p:cNvPr>
          <p:cNvCxnSpPr>
            <a:cxnSpLocks/>
            <a:stCxn id="42" idx="0"/>
            <a:endCxn id="33" idx="2"/>
          </p:cNvCxnSpPr>
          <p:nvPr/>
        </p:nvCxnSpPr>
        <p:spPr>
          <a:xfrm flipV="1">
            <a:off x="7128000" y="1044000"/>
            <a:ext cx="0" cy="468000"/>
          </a:xfrm>
          <a:prstGeom prst="straightConnector1">
            <a:avLst/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box7">
            <a:extLst>
              <a:ext uri="{FF2B5EF4-FFF2-40B4-BE49-F238E27FC236}">
                <a16:creationId xmlns:a16="http://schemas.microsoft.com/office/drawing/2014/main" id="{850E31EA-408D-948F-311F-099B8EC8B6DA}"/>
              </a:ext>
            </a:extLst>
          </p:cNvPr>
          <p:cNvSpPr txBox="1"/>
          <p:nvPr/>
        </p:nvSpPr>
        <p:spPr>
          <a:xfrm>
            <a:off x="8172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Thomas Wilkinson</a:t>
            </a:r>
          </a:p>
          <a:p>
            <a:endParaRPr lang="en-GB" dirty="0"/>
          </a:p>
          <a:p>
            <a:r>
              <a:rPr lang="en-GB" dirty="0"/>
              <a:t>City Treasurer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45" name="conFrom7To1">
            <a:extLst>
              <a:ext uri="{FF2B5EF4-FFF2-40B4-BE49-F238E27FC236}">
                <a16:creationId xmlns:a16="http://schemas.microsoft.com/office/drawing/2014/main" id="{179B9D6F-CAF4-3DF0-4BB8-027EA11EC1E5}"/>
              </a:ext>
            </a:extLst>
          </p:cNvPr>
          <p:cNvCxnSpPr>
            <a:cxnSpLocks/>
            <a:stCxn id="44" idx="0"/>
            <a:endCxn id="33" idx="2"/>
          </p:cNvCxnSpPr>
          <p:nvPr/>
        </p:nvCxnSpPr>
        <p:spPr>
          <a:xfrm rot="16200000" flipV="1">
            <a:off x="7668000" y="504000"/>
            <a:ext cx="468000" cy="1548000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box8">
            <a:extLst>
              <a:ext uri="{FF2B5EF4-FFF2-40B4-BE49-F238E27FC236}">
                <a16:creationId xmlns:a16="http://schemas.microsoft.com/office/drawing/2014/main" id="{48DCBC86-407A-7A9A-E87C-E03E701A69D4}"/>
              </a:ext>
            </a:extLst>
          </p:cNvPr>
          <p:cNvSpPr txBox="1"/>
          <p:nvPr/>
        </p:nvSpPr>
        <p:spPr>
          <a:xfrm>
            <a:off x="9720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Stephen Jones</a:t>
            </a:r>
          </a:p>
          <a:p>
            <a:endParaRPr lang="en-GB" dirty="0"/>
          </a:p>
          <a:p>
            <a:r>
              <a:rPr lang="en-GB" dirty="0"/>
              <a:t>Director Core Cities</a:t>
            </a:r>
          </a:p>
          <a:p>
            <a:r>
              <a:rPr lang="en-GB" dirty="0"/>
              <a:t>(DIRCOREC)</a:t>
            </a:r>
          </a:p>
        </p:txBody>
      </p:sp>
      <p:cxnSp>
        <p:nvCxnSpPr>
          <p:cNvPr id="47" name="conFrom8To1">
            <a:extLst>
              <a:ext uri="{FF2B5EF4-FFF2-40B4-BE49-F238E27FC236}">
                <a16:creationId xmlns:a16="http://schemas.microsoft.com/office/drawing/2014/main" id="{21D1B630-AD63-99F4-6A63-D06E16B77065}"/>
              </a:ext>
            </a:extLst>
          </p:cNvPr>
          <p:cNvCxnSpPr>
            <a:cxnSpLocks/>
            <a:stCxn id="46" idx="0"/>
            <a:endCxn id="33" idx="2"/>
          </p:cNvCxnSpPr>
          <p:nvPr/>
        </p:nvCxnSpPr>
        <p:spPr>
          <a:xfrm rot="16200000" flipV="1">
            <a:off x="8442000" y="-270000"/>
            <a:ext cx="468000" cy="3096000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box9">
            <a:extLst>
              <a:ext uri="{FF2B5EF4-FFF2-40B4-BE49-F238E27FC236}">
                <a16:creationId xmlns:a16="http://schemas.microsoft.com/office/drawing/2014/main" id="{0A88CADD-963B-DF0D-EE71-EA9B70F30053}"/>
              </a:ext>
            </a:extLst>
          </p:cNvPr>
          <p:cNvSpPr txBox="1"/>
          <p:nvPr/>
        </p:nvSpPr>
        <p:spPr>
          <a:xfrm>
            <a:off x="11267999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James Binks</a:t>
            </a:r>
          </a:p>
          <a:p>
            <a:endParaRPr lang="en-GB" dirty="0"/>
          </a:p>
          <a:p>
            <a:r>
              <a:rPr lang="en-GB" dirty="0"/>
              <a:t>Assistant Chief Executive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49" name="conFrom9To1">
            <a:extLst>
              <a:ext uri="{FF2B5EF4-FFF2-40B4-BE49-F238E27FC236}">
                <a16:creationId xmlns:a16="http://schemas.microsoft.com/office/drawing/2014/main" id="{4484F66F-5518-CB13-BE99-CE8D17C52553}"/>
              </a:ext>
            </a:extLst>
          </p:cNvPr>
          <p:cNvCxnSpPr>
            <a:cxnSpLocks/>
            <a:stCxn id="48" idx="0"/>
            <a:endCxn id="33" idx="2"/>
          </p:cNvCxnSpPr>
          <p:nvPr/>
        </p:nvCxnSpPr>
        <p:spPr>
          <a:xfrm rot="16200000" flipV="1">
            <a:off x="9216000" y="-1044000"/>
            <a:ext cx="468000" cy="4643999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box10">
            <a:extLst>
              <a:ext uri="{FF2B5EF4-FFF2-40B4-BE49-F238E27FC236}">
                <a16:creationId xmlns:a16="http://schemas.microsoft.com/office/drawing/2014/main" id="{8D85583A-5E3B-ED21-BA69-98E408B260DD}"/>
              </a:ext>
            </a:extLst>
          </p:cNvPr>
          <p:cNvSpPr txBox="1"/>
          <p:nvPr/>
        </p:nvSpPr>
        <p:spPr>
          <a:xfrm>
            <a:off x="12815999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Cordelle Ofori</a:t>
            </a:r>
          </a:p>
          <a:p>
            <a:endParaRPr lang="en-GB" dirty="0"/>
          </a:p>
          <a:p>
            <a:r>
              <a:rPr lang="en-GB" dirty="0"/>
              <a:t>Strategic Director of Population Health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51" name="conFrom10To1">
            <a:extLst>
              <a:ext uri="{FF2B5EF4-FFF2-40B4-BE49-F238E27FC236}">
                <a16:creationId xmlns:a16="http://schemas.microsoft.com/office/drawing/2014/main" id="{A596974D-091F-814E-511F-F073428BE1B0}"/>
              </a:ext>
            </a:extLst>
          </p:cNvPr>
          <p:cNvCxnSpPr>
            <a:cxnSpLocks/>
            <a:stCxn id="50" idx="0"/>
            <a:endCxn id="33" idx="2"/>
          </p:cNvCxnSpPr>
          <p:nvPr/>
        </p:nvCxnSpPr>
        <p:spPr>
          <a:xfrm rot="16200000" flipV="1">
            <a:off x="9990000" y="-1818000"/>
            <a:ext cx="468000" cy="6191999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box11">
            <a:extLst>
              <a:ext uri="{FF2B5EF4-FFF2-40B4-BE49-F238E27FC236}">
                <a16:creationId xmlns:a16="http://schemas.microsoft.com/office/drawing/2014/main" id="{9D9345C6-094A-F664-0C7D-65C1650E9F73}"/>
              </a:ext>
            </a:extLst>
          </p:cNvPr>
          <p:cNvSpPr txBox="1"/>
          <p:nvPr/>
        </p:nvSpPr>
        <p:spPr>
          <a:xfrm>
            <a:off x="576000" y="355632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Nigel Meadows</a:t>
            </a:r>
          </a:p>
          <a:p>
            <a:endParaRPr lang="en-GB" dirty="0"/>
          </a:p>
          <a:p>
            <a:r>
              <a:rPr lang="en-GB" dirty="0"/>
              <a:t>Senior Coroner</a:t>
            </a:r>
          </a:p>
          <a:p>
            <a:r>
              <a:rPr lang="en-GB" dirty="0"/>
              <a:t>(CORONERS)</a:t>
            </a:r>
          </a:p>
        </p:txBody>
      </p:sp>
      <p:cxnSp>
        <p:nvCxnSpPr>
          <p:cNvPr id="53" name="conFrom11To2">
            <a:extLst>
              <a:ext uri="{FF2B5EF4-FFF2-40B4-BE49-F238E27FC236}">
                <a16:creationId xmlns:a16="http://schemas.microsoft.com/office/drawing/2014/main" id="{C3FD2B8A-5829-9498-C682-1B864D882262}"/>
              </a:ext>
            </a:extLst>
          </p:cNvPr>
          <p:cNvCxnSpPr>
            <a:cxnSpLocks/>
            <a:stCxn id="52" idx="1"/>
            <a:endCxn id="34" idx="1"/>
          </p:cNvCxnSpPr>
          <p:nvPr/>
        </p:nvCxnSpPr>
        <p:spPr>
          <a:xfrm rot="10800000">
            <a:off x="432000" y="2895840"/>
            <a:ext cx="144000" cy="103848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box12">
            <a:extLst>
              <a:ext uri="{FF2B5EF4-FFF2-40B4-BE49-F238E27FC236}">
                <a16:creationId xmlns:a16="http://schemas.microsoft.com/office/drawing/2014/main" id="{6616B9E3-3912-2FF2-A97B-FE69984078AC}"/>
              </a:ext>
            </a:extLst>
          </p:cNvPr>
          <p:cNvSpPr txBox="1"/>
          <p:nvPr/>
        </p:nvSpPr>
        <p:spPr>
          <a:xfrm>
            <a:off x="576000" y="449232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Asif Ibrahim</a:t>
            </a:r>
          </a:p>
          <a:p>
            <a:endParaRPr lang="en-GB" dirty="0"/>
          </a:p>
          <a:p>
            <a:r>
              <a:rPr lang="en-GB" dirty="0"/>
              <a:t>Deputy City Solicitor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55" name="conFrom12To2">
            <a:extLst>
              <a:ext uri="{FF2B5EF4-FFF2-40B4-BE49-F238E27FC236}">
                <a16:creationId xmlns:a16="http://schemas.microsoft.com/office/drawing/2014/main" id="{75700483-3482-BC3A-B684-8745F5E77EEC}"/>
              </a:ext>
            </a:extLst>
          </p:cNvPr>
          <p:cNvCxnSpPr>
            <a:cxnSpLocks/>
            <a:stCxn id="54" idx="1"/>
            <a:endCxn id="34" idx="1"/>
          </p:cNvCxnSpPr>
          <p:nvPr/>
        </p:nvCxnSpPr>
        <p:spPr>
          <a:xfrm rot="10800000">
            <a:off x="432000" y="2895840"/>
            <a:ext cx="144000" cy="197448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box13">
            <a:extLst>
              <a:ext uri="{FF2B5EF4-FFF2-40B4-BE49-F238E27FC236}">
                <a16:creationId xmlns:a16="http://schemas.microsoft.com/office/drawing/2014/main" id="{D9B901BC-FB00-F743-DBC6-DBC79269D17B}"/>
              </a:ext>
            </a:extLst>
          </p:cNvPr>
          <p:cNvSpPr txBox="1"/>
          <p:nvPr/>
        </p:nvSpPr>
        <p:spPr>
          <a:xfrm>
            <a:off x="576000" y="539232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Alun Ireland</a:t>
            </a:r>
          </a:p>
          <a:p>
            <a:endParaRPr lang="en-GB" dirty="0"/>
          </a:p>
          <a:p>
            <a:r>
              <a:rPr lang="en-GB" dirty="0"/>
              <a:t>Head of Strategic Communications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57" name="conFrom13To2">
            <a:extLst>
              <a:ext uri="{FF2B5EF4-FFF2-40B4-BE49-F238E27FC236}">
                <a16:creationId xmlns:a16="http://schemas.microsoft.com/office/drawing/2014/main" id="{1B35001E-A2EF-F000-73D6-41C036DDA40D}"/>
              </a:ext>
            </a:extLst>
          </p:cNvPr>
          <p:cNvCxnSpPr>
            <a:cxnSpLocks/>
            <a:stCxn id="56" idx="1"/>
            <a:endCxn id="34" idx="1"/>
          </p:cNvCxnSpPr>
          <p:nvPr/>
        </p:nvCxnSpPr>
        <p:spPr>
          <a:xfrm rot="10800000">
            <a:off x="432000" y="2895840"/>
            <a:ext cx="144000" cy="287448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box14">
            <a:extLst>
              <a:ext uri="{FF2B5EF4-FFF2-40B4-BE49-F238E27FC236}">
                <a16:creationId xmlns:a16="http://schemas.microsoft.com/office/drawing/2014/main" id="{96C89747-0B08-9A93-B1D7-DD692AAB9D11}"/>
              </a:ext>
            </a:extLst>
          </p:cNvPr>
          <p:cNvSpPr txBox="1"/>
          <p:nvPr/>
        </p:nvSpPr>
        <p:spPr>
          <a:xfrm>
            <a:off x="576000" y="629232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Alix </a:t>
            </a:r>
            <a:r>
              <a:rPr lang="en-GB" dirty="0" err="1"/>
              <a:t>Joddrell</a:t>
            </a:r>
            <a:r>
              <a:rPr lang="en-GB" dirty="0"/>
              <a:t>-Banks</a:t>
            </a:r>
          </a:p>
          <a:p>
            <a:endParaRPr lang="en-GB" dirty="0"/>
          </a:p>
          <a:p>
            <a:r>
              <a:rPr lang="en-GB" dirty="0"/>
              <a:t>Head of Registrars &amp; Coroners</a:t>
            </a:r>
          </a:p>
          <a:p>
            <a:r>
              <a:rPr lang="en-GB" dirty="0"/>
              <a:t>(SS1 2019)</a:t>
            </a:r>
          </a:p>
        </p:txBody>
      </p:sp>
      <p:cxnSp>
        <p:nvCxnSpPr>
          <p:cNvPr id="59" name="conFrom14To2">
            <a:extLst>
              <a:ext uri="{FF2B5EF4-FFF2-40B4-BE49-F238E27FC236}">
                <a16:creationId xmlns:a16="http://schemas.microsoft.com/office/drawing/2014/main" id="{F23BB244-ADFD-052A-2677-5BF8E38E41EA}"/>
              </a:ext>
            </a:extLst>
          </p:cNvPr>
          <p:cNvCxnSpPr>
            <a:cxnSpLocks/>
            <a:stCxn id="58" idx="1"/>
            <a:endCxn id="34" idx="1"/>
          </p:cNvCxnSpPr>
          <p:nvPr/>
        </p:nvCxnSpPr>
        <p:spPr>
          <a:xfrm rot="10800000">
            <a:off x="432000" y="2895840"/>
            <a:ext cx="144000" cy="377448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box15">
            <a:extLst>
              <a:ext uri="{FF2B5EF4-FFF2-40B4-BE49-F238E27FC236}">
                <a16:creationId xmlns:a16="http://schemas.microsoft.com/office/drawing/2014/main" id="{B285CE35-6979-520A-1246-B6C27DC4D182}"/>
              </a:ext>
            </a:extLst>
          </p:cNvPr>
          <p:cNvSpPr txBox="1"/>
          <p:nvPr/>
        </p:nvSpPr>
        <p:spPr>
          <a:xfrm>
            <a:off x="576000" y="719231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Clare Travers-Wilkins</a:t>
            </a:r>
          </a:p>
          <a:p>
            <a:endParaRPr lang="en-GB" dirty="0"/>
          </a:p>
          <a:p>
            <a:r>
              <a:rPr lang="en-GB" dirty="0"/>
              <a:t>Electoral Service Corporate Delivery </a:t>
            </a:r>
            <a:r>
              <a:rPr lang="en-GB" dirty="0" err="1"/>
              <a:t>Mgr</a:t>
            </a:r>
            <a:endParaRPr lang="en-GB" dirty="0"/>
          </a:p>
          <a:p>
            <a:r>
              <a:rPr lang="en-GB" dirty="0"/>
              <a:t>(NJCGRD12)</a:t>
            </a:r>
          </a:p>
        </p:txBody>
      </p:sp>
      <p:cxnSp>
        <p:nvCxnSpPr>
          <p:cNvPr id="61" name="conFrom15To2">
            <a:extLst>
              <a:ext uri="{FF2B5EF4-FFF2-40B4-BE49-F238E27FC236}">
                <a16:creationId xmlns:a16="http://schemas.microsoft.com/office/drawing/2014/main" id="{39CB1C50-8666-979F-E70F-5DA977110E79}"/>
              </a:ext>
            </a:extLst>
          </p:cNvPr>
          <p:cNvCxnSpPr>
            <a:cxnSpLocks/>
            <a:stCxn id="60" idx="1"/>
            <a:endCxn id="34" idx="1"/>
          </p:cNvCxnSpPr>
          <p:nvPr/>
        </p:nvCxnSpPr>
        <p:spPr>
          <a:xfrm rot="10800000">
            <a:off x="432000" y="2895841"/>
            <a:ext cx="144000" cy="467447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box16">
            <a:extLst>
              <a:ext uri="{FF2B5EF4-FFF2-40B4-BE49-F238E27FC236}">
                <a16:creationId xmlns:a16="http://schemas.microsoft.com/office/drawing/2014/main" id="{C8BE629D-332E-C737-C0AE-7AD28630671B}"/>
              </a:ext>
            </a:extLst>
          </p:cNvPr>
          <p:cNvSpPr txBox="1"/>
          <p:nvPr/>
        </p:nvSpPr>
        <p:spPr>
          <a:xfrm>
            <a:off x="576000" y="809232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Emma Burnett</a:t>
            </a:r>
          </a:p>
          <a:p>
            <a:endParaRPr lang="en-GB" dirty="0"/>
          </a:p>
          <a:p>
            <a:r>
              <a:rPr lang="en-GB" dirty="0"/>
              <a:t>Seconded External to GMCA</a:t>
            </a:r>
          </a:p>
        </p:txBody>
      </p:sp>
      <p:cxnSp>
        <p:nvCxnSpPr>
          <p:cNvPr id="63" name="conFrom16To2">
            <a:extLst>
              <a:ext uri="{FF2B5EF4-FFF2-40B4-BE49-F238E27FC236}">
                <a16:creationId xmlns:a16="http://schemas.microsoft.com/office/drawing/2014/main" id="{FEFAC226-5804-93EB-922E-BD98CAD8C79B}"/>
              </a:ext>
            </a:extLst>
          </p:cNvPr>
          <p:cNvCxnSpPr>
            <a:cxnSpLocks/>
            <a:stCxn id="62" idx="1"/>
            <a:endCxn id="34" idx="1"/>
          </p:cNvCxnSpPr>
          <p:nvPr/>
        </p:nvCxnSpPr>
        <p:spPr>
          <a:xfrm rot="10800000">
            <a:off x="432000" y="2895840"/>
            <a:ext cx="144000" cy="557448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box17">
            <a:extLst>
              <a:ext uri="{FF2B5EF4-FFF2-40B4-BE49-F238E27FC236}">
                <a16:creationId xmlns:a16="http://schemas.microsoft.com/office/drawing/2014/main" id="{D6B1E524-0633-DCFE-AAE3-367BE7B8BF4F}"/>
              </a:ext>
            </a:extLst>
          </p:cNvPr>
          <p:cNvSpPr txBox="1"/>
          <p:nvPr/>
        </p:nvSpPr>
        <p:spPr>
          <a:xfrm>
            <a:off x="2124000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Amanda Corcoran</a:t>
            </a:r>
          </a:p>
          <a:p>
            <a:endParaRPr lang="en-GB" dirty="0"/>
          </a:p>
          <a:p>
            <a:r>
              <a:rPr lang="en-GB" dirty="0"/>
              <a:t>Director of Education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145" name="conFrom17To3">
            <a:extLst>
              <a:ext uri="{FF2B5EF4-FFF2-40B4-BE49-F238E27FC236}">
                <a16:creationId xmlns:a16="http://schemas.microsoft.com/office/drawing/2014/main" id="{26A64434-1176-EE7A-1FC8-C4AB55C60F78}"/>
              </a:ext>
            </a:extLst>
          </p:cNvPr>
          <p:cNvCxnSpPr>
            <a:cxnSpLocks/>
            <a:stCxn id="144" idx="1"/>
            <a:endCxn id="34" idx="3"/>
          </p:cNvCxnSpPr>
          <p:nvPr/>
        </p:nvCxnSpPr>
        <p:spPr>
          <a:xfrm rot="10800000">
            <a:off x="1440000" y="2895840"/>
            <a:ext cx="684000" cy="2160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box18">
            <a:extLst>
              <a:ext uri="{FF2B5EF4-FFF2-40B4-BE49-F238E27FC236}">
                <a16:creationId xmlns:a16="http://schemas.microsoft.com/office/drawing/2014/main" id="{DAC113AD-480E-54F8-3769-944F6B1E6FAF}"/>
              </a:ext>
            </a:extLst>
          </p:cNvPr>
          <p:cNvSpPr txBox="1"/>
          <p:nvPr/>
        </p:nvSpPr>
        <p:spPr>
          <a:xfrm>
            <a:off x="2124000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Sean McKendrick</a:t>
            </a:r>
          </a:p>
          <a:p>
            <a:endParaRPr lang="en-GB" dirty="0"/>
          </a:p>
          <a:p>
            <a:r>
              <a:rPr lang="en-GB" dirty="0"/>
              <a:t>Deputy Strategic Director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47" name="conFrom18To3">
            <a:extLst>
              <a:ext uri="{FF2B5EF4-FFF2-40B4-BE49-F238E27FC236}">
                <a16:creationId xmlns:a16="http://schemas.microsoft.com/office/drawing/2014/main" id="{4EAE630E-59A8-E382-2555-4F75C25094D0}"/>
              </a:ext>
            </a:extLst>
          </p:cNvPr>
          <p:cNvCxnSpPr>
            <a:cxnSpLocks/>
            <a:stCxn id="146" idx="1"/>
            <a:endCxn id="36" idx="1"/>
          </p:cNvCxnSpPr>
          <p:nvPr/>
        </p:nvCxnSpPr>
        <p:spPr>
          <a:xfrm rot="10800000">
            <a:off x="1980000" y="1890000"/>
            <a:ext cx="144000" cy="19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box19">
            <a:extLst>
              <a:ext uri="{FF2B5EF4-FFF2-40B4-BE49-F238E27FC236}">
                <a16:creationId xmlns:a16="http://schemas.microsoft.com/office/drawing/2014/main" id="{693053C6-23D7-FC92-DA5C-974A3D33FA56}"/>
              </a:ext>
            </a:extLst>
          </p:cNvPr>
          <p:cNvSpPr txBox="1"/>
          <p:nvPr/>
        </p:nvSpPr>
        <p:spPr>
          <a:xfrm>
            <a:off x="2124000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Sarah Austin</a:t>
            </a:r>
          </a:p>
          <a:p>
            <a:endParaRPr lang="en-GB" dirty="0"/>
          </a:p>
          <a:p>
            <a:r>
              <a:rPr lang="en-GB" dirty="0"/>
              <a:t>Strategic Lead Commissioning</a:t>
            </a:r>
          </a:p>
          <a:p>
            <a:r>
              <a:rPr lang="en-GB" dirty="0"/>
              <a:t>(SS2 2019)</a:t>
            </a:r>
          </a:p>
        </p:txBody>
      </p:sp>
      <p:cxnSp>
        <p:nvCxnSpPr>
          <p:cNvPr id="149" name="conFrom19To3">
            <a:extLst>
              <a:ext uri="{FF2B5EF4-FFF2-40B4-BE49-F238E27FC236}">
                <a16:creationId xmlns:a16="http://schemas.microsoft.com/office/drawing/2014/main" id="{22F5D1CD-9F06-D2C4-2026-29C7F275BE78}"/>
              </a:ext>
            </a:extLst>
          </p:cNvPr>
          <p:cNvCxnSpPr>
            <a:cxnSpLocks/>
            <a:stCxn id="148" idx="1"/>
            <a:endCxn id="36" idx="1"/>
          </p:cNvCxnSpPr>
          <p:nvPr/>
        </p:nvCxnSpPr>
        <p:spPr>
          <a:xfrm rot="10800000">
            <a:off x="1980000" y="1890000"/>
            <a:ext cx="144000" cy="28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box20">
            <a:extLst>
              <a:ext uri="{FF2B5EF4-FFF2-40B4-BE49-F238E27FC236}">
                <a16:creationId xmlns:a16="http://schemas.microsoft.com/office/drawing/2014/main" id="{7F170146-39C7-0AFF-A323-7602A8CD26A8}"/>
              </a:ext>
            </a:extLst>
          </p:cNvPr>
          <p:cNvSpPr txBox="1"/>
          <p:nvPr/>
        </p:nvSpPr>
        <p:spPr>
          <a:xfrm>
            <a:off x="2124000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Catherine Rose</a:t>
            </a:r>
          </a:p>
          <a:p>
            <a:endParaRPr lang="en-GB" dirty="0"/>
          </a:p>
          <a:p>
            <a:r>
              <a:rPr lang="en-GB" dirty="0"/>
              <a:t>Assistant Director (</a:t>
            </a:r>
            <a:r>
              <a:rPr lang="en-GB" dirty="0" err="1"/>
              <a:t>Safeguard&amp;Practice</a:t>
            </a:r>
            <a:r>
              <a:rPr lang="en-GB" dirty="0"/>
              <a:t>)</a:t>
            </a:r>
          </a:p>
          <a:p>
            <a:r>
              <a:rPr lang="en-GB" dirty="0"/>
              <a:t>(SS2 2019)</a:t>
            </a:r>
          </a:p>
        </p:txBody>
      </p:sp>
      <p:cxnSp>
        <p:nvCxnSpPr>
          <p:cNvPr id="151" name="conFrom20To3">
            <a:extLst>
              <a:ext uri="{FF2B5EF4-FFF2-40B4-BE49-F238E27FC236}">
                <a16:creationId xmlns:a16="http://schemas.microsoft.com/office/drawing/2014/main" id="{7B1CFE72-8081-2BB8-521F-F2F7F34707E8}"/>
              </a:ext>
            </a:extLst>
          </p:cNvPr>
          <p:cNvCxnSpPr>
            <a:cxnSpLocks/>
            <a:stCxn id="150" idx="1"/>
            <a:endCxn id="36" idx="1"/>
          </p:cNvCxnSpPr>
          <p:nvPr/>
        </p:nvCxnSpPr>
        <p:spPr>
          <a:xfrm rot="10800000">
            <a:off x="1980000" y="1890000"/>
            <a:ext cx="144000" cy="37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box21">
            <a:extLst>
              <a:ext uri="{FF2B5EF4-FFF2-40B4-BE49-F238E27FC236}">
                <a16:creationId xmlns:a16="http://schemas.microsoft.com/office/drawing/2014/main" id="{49BE0A81-0F71-C314-24CD-31E43CA8C89F}"/>
              </a:ext>
            </a:extLst>
          </p:cNvPr>
          <p:cNvSpPr txBox="1"/>
          <p:nvPr/>
        </p:nvSpPr>
        <p:spPr>
          <a:xfrm>
            <a:off x="2124000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Mark Bennett</a:t>
            </a:r>
          </a:p>
          <a:p>
            <a:endParaRPr lang="en-GB" dirty="0"/>
          </a:p>
          <a:p>
            <a:r>
              <a:rPr lang="en-GB" dirty="0"/>
              <a:t>Director of HR OD &amp; Transformation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61" name="conFrom21To3">
            <a:extLst>
              <a:ext uri="{FF2B5EF4-FFF2-40B4-BE49-F238E27FC236}">
                <a16:creationId xmlns:a16="http://schemas.microsoft.com/office/drawing/2014/main" id="{A5C4D19C-A0A9-825D-678C-200C87F6674C}"/>
              </a:ext>
            </a:extLst>
          </p:cNvPr>
          <p:cNvCxnSpPr>
            <a:cxnSpLocks/>
            <a:stCxn id="160" idx="1"/>
            <a:endCxn id="36" idx="1"/>
          </p:cNvCxnSpPr>
          <p:nvPr/>
        </p:nvCxnSpPr>
        <p:spPr>
          <a:xfrm rot="10800000">
            <a:off x="1980000" y="1890001"/>
            <a:ext cx="144000" cy="464399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box22">
            <a:extLst>
              <a:ext uri="{FF2B5EF4-FFF2-40B4-BE49-F238E27FC236}">
                <a16:creationId xmlns:a16="http://schemas.microsoft.com/office/drawing/2014/main" id="{22B8DC60-8945-A931-3257-DB197FDDDCB4}"/>
              </a:ext>
            </a:extLst>
          </p:cNvPr>
          <p:cNvSpPr txBox="1"/>
          <p:nvPr/>
        </p:nvSpPr>
        <p:spPr>
          <a:xfrm>
            <a:off x="2124000" y="70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Jared Allen</a:t>
            </a:r>
          </a:p>
          <a:p>
            <a:endParaRPr lang="en-GB" dirty="0"/>
          </a:p>
          <a:p>
            <a:r>
              <a:rPr lang="en-GB" dirty="0"/>
              <a:t>Director of Capital Programmes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63" name="conFrom22To3">
            <a:extLst>
              <a:ext uri="{FF2B5EF4-FFF2-40B4-BE49-F238E27FC236}">
                <a16:creationId xmlns:a16="http://schemas.microsoft.com/office/drawing/2014/main" id="{203930CC-B84E-9B2A-9B27-F0E0017279C1}"/>
              </a:ext>
            </a:extLst>
          </p:cNvPr>
          <p:cNvCxnSpPr>
            <a:cxnSpLocks/>
            <a:stCxn id="162" idx="1"/>
            <a:endCxn id="36" idx="1"/>
          </p:cNvCxnSpPr>
          <p:nvPr/>
        </p:nvCxnSpPr>
        <p:spPr>
          <a:xfrm rot="10800000">
            <a:off x="1980000" y="1890000"/>
            <a:ext cx="144000" cy="55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box23">
            <a:extLst>
              <a:ext uri="{FF2B5EF4-FFF2-40B4-BE49-F238E27FC236}">
                <a16:creationId xmlns:a16="http://schemas.microsoft.com/office/drawing/2014/main" id="{F1C514EB-80A8-5B41-C702-68E869B9549C}"/>
              </a:ext>
            </a:extLst>
          </p:cNvPr>
          <p:cNvSpPr txBox="1"/>
          <p:nvPr/>
        </p:nvSpPr>
        <p:spPr>
          <a:xfrm>
            <a:off x="2124000" y="79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Christopher </a:t>
            </a:r>
            <a:r>
              <a:rPr lang="en-GB" dirty="0" err="1"/>
              <a:t>Wanley</a:t>
            </a:r>
            <a:endParaRPr lang="en-GB" dirty="0"/>
          </a:p>
          <a:p>
            <a:endParaRPr lang="en-GB" dirty="0"/>
          </a:p>
          <a:p>
            <a:r>
              <a:rPr lang="en-GB" dirty="0"/>
              <a:t>Director of ICT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65" name="conFrom23To3">
            <a:extLst>
              <a:ext uri="{FF2B5EF4-FFF2-40B4-BE49-F238E27FC236}">
                <a16:creationId xmlns:a16="http://schemas.microsoft.com/office/drawing/2014/main" id="{C74B7269-A690-9C8F-61A9-8498100C1823}"/>
              </a:ext>
            </a:extLst>
          </p:cNvPr>
          <p:cNvCxnSpPr>
            <a:cxnSpLocks/>
            <a:stCxn id="164" idx="1"/>
            <a:endCxn id="36" idx="1"/>
          </p:cNvCxnSpPr>
          <p:nvPr/>
        </p:nvCxnSpPr>
        <p:spPr>
          <a:xfrm rot="10800000">
            <a:off x="1980000" y="1890000"/>
            <a:ext cx="144000" cy="64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box24">
            <a:extLst>
              <a:ext uri="{FF2B5EF4-FFF2-40B4-BE49-F238E27FC236}">
                <a16:creationId xmlns:a16="http://schemas.microsoft.com/office/drawing/2014/main" id="{45BA19D5-D720-6583-2ACD-10B6C52710D0}"/>
              </a:ext>
            </a:extLst>
          </p:cNvPr>
          <p:cNvSpPr txBox="1"/>
          <p:nvPr/>
        </p:nvSpPr>
        <p:spPr>
          <a:xfrm>
            <a:off x="3672000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Julie Roscoe</a:t>
            </a:r>
          </a:p>
          <a:p>
            <a:endParaRPr lang="en-GB" dirty="0"/>
          </a:p>
          <a:p>
            <a:r>
              <a:rPr lang="en-GB" dirty="0"/>
              <a:t>Director Planning Licensing and BC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67" name="conFrom24To4">
            <a:extLst>
              <a:ext uri="{FF2B5EF4-FFF2-40B4-BE49-F238E27FC236}">
                <a16:creationId xmlns:a16="http://schemas.microsoft.com/office/drawing/2014/main" id="{4F64A759-C7F9-E9EF-0A00-0C7CD61EDD74}"/>
              </a:ext>
            </a:extLst>
          </p:cNvPr>
          <p:cNvCxnSpPr>
            <a:cxnSpLocks/>
            <a:stCxn id="166" idx="1"/>
            <a:endCxn id="38" idx="1"/>
          </p:cNvCxnSpPr>
          <p:nvPr/>
        </p:nvCxnSpPr>
        <p:spPr>
          <a:xfrm rot="10800000">
            <a:off x="3528000" y="1890000"/>
            <a:ext cx="144000" cy="1008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box25">
            <a:extLst>
              <a:ext uri="{FF2B5EF4-FFF2-40B4-BE49-F238E27FC236}">
                <a16:creationId xmlns:a16="http://schemas.microsoft.com/office/drawing/2014/main" id="{2A8198E3-9CAA-4CF7-B370-9F4C85312F82}"/>
              </a:ext>
            </a:extLst>
          </p:cNvPr>
          <p:cNvSpPr txBox="1"/>
          <p:nvPr/>
        </p:nvSpPr>
        <p:spPr>
          <a:xfrm>
            <a:off x="3672000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Patricia Bartoli</a:t>
            </a:r>
          </a:p>
          <a:p>
            <a:endParaRPr lang="en-GB" dirty="0"/>
          </a:p>
          <a:p>
            <a:r>
              <a:rPr lang="en-GB" dirty="0"/>
              <a:t>Director of City Centre Growth &amp; </a:t>
            </a:r>
            <a:r>
              <a:rPr lang="en-GB" dirty="0" err="1"/>
              <a:t>Infrstr</a:t>
            </a:r>
            <a:endParaRPr lang="en-GB" dirty="0"/>
          </a:p>
          <a:p>
            <a:r>
              <a:rPr lang="en-GB" dirty="0"/>
              <a:t>(SS4 2019)</a:t>
            </a:r>
          </a:p>
        </p:txBody>
      </p:sp>
      <p:cxnSp>
        <p:nvCxnSpPr>
          <p:cNvPr id="169" name="conFrom25To4">
            <a:extLst>
              <a:ext uri="{FF2B5EF4-FFF2-40B4-BE49-F238E27FC236}">
                <a16:creationId xmlns:a16="http://schemas.microsoft.com/office/drawing/2014/main" id="{CFD4345E-6E8B-0DCC-6373-CCBF51C9BA9B}"/>
              </a:ext>
            </a:extLst>
          </p:cNvPr>
          <p:cNvCxnSpPr>
            <a:cxnSpLocks/>
            <a:stCxn id="168" idx="1"/>
            <a:endCxn id="38" idx="1"/>
          </p:cNvCxnSpPr>
          <p:nvPr/>
        </p:nvCxnSpPr>
        <p:spPr>
          <a:xfrm rot="10800000">
            <a:off x="3528000" y="1890000"/>
            <a:ext cx="144000" cy="19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box26">
            <a:extLst>
              <a:ext uri="{FF2B5EF4-FFF2-40B4-BE49-F238E27FC236}">
                <a16:creationId xmlns:a16="http://schemas.microsoft.com/office/drawing/2014/main" id="{1EB4E5FA-FE8B-4D9E-A672-83F2322D2FA0}"/>
              </a:ext>
            </a:extLst>
          </p:cNvPr>
          <p:cNvSpPr txBox="1"/>
          <p:nvPr/>
        </p:nvSpPr>
        <p:spPr>
          <a:xfrm>
            <a:off x="3672000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David Lynch</a:t>
            </a:r>
          </a:p>
          <a:p>
            <a:endParaRPr lang="en-GB" dirty="0"/>
          </a:p>
          <a:p>
            <a:r>
              <a:rPr lang="en-GB" dirty="0"/>
              <a:t>Director of Development &amp; Strategic </a:t>
            </a:r>
            <a:r>
              <a:rPr lang="en-GB" dirty="0" err="1"/>
              <a:t>Hsg</a:t>
            </a:r>
            <a:endParaRPr lang="en-GB" dirty="0"/>
          </a:p>
          <a:p>
            <a:r>
              <a:rPr lang="en-GB" dirty="0"/>
              <a:t>(SS4 2019)</a:t>
            </a:r>
          </a:p>
        </p:txBody>
      </p:sp>
      <p:cxnSp>
        <p:nvCxnSpPr>
          <p:cNvPr id="171" name="conFrom26To4">
            <a:extLst>
              <a:ext uri="{FF2B5EF4-FFF2-40B4-BE49-F238E27FC236}">
                <a16:creationId xmlns:a16="http://schemas.microsoft.com/office/drawing/2014/main" id="{5A9DADA2-3531-7AE2-214B-831780669FCB}"/>
              </a:ext>
            </a:extLst>
          </p:cNvPr>
          <p:cNvCxnSpPr>
            <a:cxnSpLocks/>
            <a:stCxn id="170" idx="1"/>
            <a:endCxn id="38" idx="1"/>
          </p:cNvCxnSpPr>
          <p:nvPr/>
        </p:nvCxnSpPr>
        <p:spPr>
          <a:xfrm rot="10800000">
            <a:off x="3528000" y="1890000"/>
            <a:ext cx="144000" cy="28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box27">
            <a:extLst>
              <a:ext uri="{FF2B5EF4-FFF2-40B4-BE49-F238E27FC236}">
                <a16:creationId xmlns:a16="http://schemas.microsoft.com/office/drawing/2014/main" id="{59F63418-5285-0C48-D47E-4E13A3514C4A}"/>
              </a:ext>
            </a:extLst>
          </p:cNvPr>
          <p:cNvSpPr txBox="1"/>
          <p:nvPr/>
        </p:nvSpPr>
        <p:spPr>
          <a:xfrm>
            <a:off x="3672000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Angela Harrington</a:t>
            </a:r>
          </a:p>
          <a:p>
            <a:endParaRPr lang="en-GB" dirty="0"/>
          </a:p>
          <a:p>
            <a:r>
              <a:rPr lang="en-GB" dirty="0"/>
              <a:t>Director of Inclusive Economy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73" name="conFrom27To4">
            <a:extLst>
              <a:ext uri="{FF2B5EF4-FFF2-40B4-BE49-F238E27FC236}">
                <a16:creationId xmlns:a16="http://schemas.microsoft.com/office/drawing/2014/main" id="{CE47D001-C557-AAAE-8925-1A8A3FCC814E}"/>
              </a:ext>
            </a:extLst>
          </p:cNvPr>
          <p:cNvCxnSpPr>
            <a:cxnSpLocks/>
            <a:stCxn id="172" idx="1"/>
            <a:endCxn id="38" idx="1"/>
          </p:cNvCxnSpPr>
          <p:nvPr/>
        </p:nvCxnSpPr>
        <p:spPr>
          <a:xfrm rot="10800000">
            <a:off x="3528000" y="1890000"/>
            <a:ext cx="144000" cy="37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box28">
            <a:extLst>
              <a:ext uri="{FF2B5EF4-FFF2-40B4-BE49-F238E27FC236}">
                <a16:creationId xmlns:a16="http://schemas.microsoft.com/office/drawing/2014/main" id="{9997AA09-96F7-8F88-A1BE-615FF682211E}"/>
              </a:ext>
            </a:extLst>
          </p:cNvPr>
          <p:cNvSpPr txBox="1"/>
          <p:nvPr/>
        </p:nvSpPr>
        <p:spPr>
          <a:xfrm>
            <a:off x="3672000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Ian Slater</a:t>
            </a:r>
          </a:p>
          <a:p>
            <a:endParaRPr lang="en-GB" dirty="0"/>
          </a:p>
          <a:p>
            <a:r>
              <a:rPr lang="en-GB" dirty="0"/>
              <a:t>Assistant Director of Major Regeneration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75" name="conFrom28To4">
            <a:extLst>
              <a:ext uri="{FF2B5EF4-FFF2-40B4-BE49-F238E27FC236}">
                <a16:creationId xmlns:a16="http://schemas.microsoft.com/office/drawing/2014/main" id="{916CBD77-4937-D13D-39C1-3F263C18F87D}"/>
              </a:ext>
            </a:extLst>
          </p:cNvPr>
          <p:cNvCxnSpPr>
            <a:cxnSpLocks/>
            <a:stCxn id="174" idx="1"/>
            <a:endCxn id="38" idx="1"/>
          </p:cNvCxnSpPr>
          <p:nvPr/>
        </p:nvCxnSpPr>
        <p:spPr>
          <a:xfrm rot="10800000">
            <a:off x="3528000" y="1890001"/>
            <a:ext cx="144000" cy="464399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box29">
            <a:extLst>
              <a:ext uri="{FF2B5EF4-FFF2-40B4-BE49-F238E27FC236}">
                <a16:creationId xmlns:a16="http://schemas.microsoft.com/office/drawing/2014/main" id="{5D0EFA67-EE4D-A4F5-24AC-B79A026BE060}"/>
              </a:ext>
            </a:extLst>
          </p:cNvPr>
          <p:cNvSpPr txBox="1"/>
          <p:nvPr/>
        </p:nvSpPr>
        <p:spPr>
          <a:xfrm>
            <a:off x="5220000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Paul Covell</a:t>
            </a:r>
          </a:p>
          <a:p>
            <a:endParaRPr lang="en-GB" dirty="0"/>
          </a:p>
          <a:p>
            <a:r>
              <a:rPr lang="en-GB" dirty="0"/>
              <a:t>Assistant Director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77" name="conFrom29To5">
            <a:extLst>
              <a:ext uri="{FF2B5EF4-FFF2-40B4-BE49-F238E27FC236}">
                <a16:creationId xmlns:a16="http://schemas.microsoft.com/office/drawing/2014/main" id="{83A853D7-D672-1910-41C3-801EF4C1F466}"/>
              </a:ext>
            </a:extLst>
          </p:cNvPr>
          <p:cNvCxnSpPr>
            <a:cxnSpLocks/>
            <a:stCxn id="176" idx="1"/>
            <a:endCxn id="40" idx="1"/>
          </p:cNvCxnSpPr>
          <p:nvPr/>
        </p:nvCxnSpPr>
        <p:spPr>
          <a:xfrm rot="10800000">
            <a:off x="5076000" y="1890000"/>
            <a:ext cx="144001" cy="1008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box30">
            <a:extLst>
              <a:ext uri="{FF2B5EF4-FFF2-40B4-BE49-F238E27FC236}">
                <a16:creationId xmlns:a16="http://schemas.microsoft.com/office/drawing/2014/main" id="{C592C7A9-8EA6-E890-29EB-F48FF150F2CA}"/>
              </a:ext>
            </a:extLst>
          </p:cNvPr>
          <p:cNvSpPr txBox="1"/>
          <p:nvPr/>
        </p:nvSpPr>
        <p:spPr>
          <a:xfrm>
            <a:off x="5220000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Karen Crier</a:t>
            </a:r>
          </a:p>
          <a:p>
            <a:endParaRPr lang="en-GB" dirty="0"/>
          </a:p>
          <a:p>
            <a:r>
              <a:rPr lang="en-GB" dirty="0"/>
              <a:t>Assistant Director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79" name="conFrom30To5">
            <a:extLst>
              <a:ext uri="{FF2B5EF4-FFF2-40B4-BE49-F238E27FC236}">
                <a16:creationId xmlns:a16="http://schemas.microsoft.com/office/drawing/2014/main" id="{4074BFC5-C30F-7085-8F1B-7009EFF02DDF}"/>
              </a:ext>
            </a:extLst>
          </p:cNvPr>
          <p:cNvCxnSpPr>
            <a:cxnSpLocks/>
            <a:stCxn id="178" idx="1"/>
            <a:endCxn id="40" idx="1"/>
          </p:cNvCxnSpPr>
          <p:nvPr/>
        </p:nvCxnSpPr>
        <p:spPr>
          <a:xfrm rot="10800000">
            <a:off x="5076000" y="1890000"/>
            <a:ext cx="144001" cy="19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box31">
            <a:extLst>
              <a:ext uri="{FF2B5EF4-FFF2-40B4-BE49-F238E27FC236}">
                <a16:creationId xmlns:a16="http://schemas.microsoft.com/office/drawing/2014/main" id="{DABDEFD3-C164-6685-D0FF-4E988FE91A12}"/>
              </a:ext>
            </a:extLst>
          </p:cNvPr>
          <p:cNvSpPr txBox="1"/>
          <p:nvPr/>
        </p:nvSpPr>
        <p:spPr>
          <a:xfrm>
            <a:off x="5220000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Tracy Cullen</a:t>
            </a:r>
          </a:p>
          <a:p>
            <a:endParaRPr lang="en-GB" dirty="0"/>
          </a:p>
          <a:p>
            <a:r>
              <a:rPr lang="en-GB" dirty="0"/>
              <a:t>Assistant Director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81" name="conFrom31To5">
            <a:extLst>
              <a:ext uri="{FF2B5EF4-FFF2-40B4-BE49-F238E27FC236}">
                <a16:creationId xmlns:a16="http://schemas.microsoft.com/office/drawing/2014/main" id="{E6A1492C-BF98-20E0-1259-616338717200}"/>
              </a:ext>
            </a:extLst>
          </p:cNvPr>
          <p:cNvCxnSpPr>
            <a:cxnSpLocks/>
            <a:stCxn id="180" idx="1"/>
            <a:endCxn id="40" idx="1"/>
          </p:cNvCxnSpPr>
          <p:nvPr/>
        </p:nvCxnSpPr>
        <p:spPr>
          <a:xfrm rot="10800000">
            <a:off x="5076000" y="1890000"/>
            <a:ext cx="144001" cy="28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box32">
            <a:extLst>
              <a:ext uri="{FF2B5EF4-FFF2-40B4-BE49-F238E27FC236}">
                <a16:creationId xmlns:a16="http://schemas.microsoft.com/office/drawing/2014/main" id="{96FC3B92-B4F7-C662-20FB-C2224F64C4E4}"/>
              </a:ext>
            </a:extLst>
          </p:cNvPr>
          <p:cNvSpPr txBox="1"/>
          <p:nvPr/>
        </p:nvSpPr>
        <p:spPr>
          <a:xfrm>
            <a:off x="5220000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Zoe Robertson</a:t>
            </a:r>
          </a:p>
          <a:p>
            <a:endParaRPr lang="en-GB" dirty="0"/>
          </a:p>
          <a:p>
            <a:r>
              <a:rPr lang="en-GB" dirty="0"/>
              <a:t>Interim Assistant Director of Commissioning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83" name="conFrom32To5">
            <a:extLst>
              <a:ext uri="{FF2B5EF4-FFF2-40B4-BE49-F238E27FC236}">
                <a16:creationId xmlns:a16="http://schemas.microsoft.com/office/drawing/2014/main" id="{F54ECD3F-0AA2-F36F-C23E-D76F240A292C}"/>
              </a:ext>
            </a:extLst>
          </p:cNvPr>
          <p:cNvCxnSpPr>
            <a:cxnSpLocks/>
            <a:stCxn id="182" idx="1"/>
            <a:endCxn id="40" idx="1"/>
          </p:cNvCxnSpPr>
          <p:nvPr/>
        </p:nvCxnSpPr>
        <p:spPr>
          <a:xfrm rot="10800000">
            <a:off x="5076000" y="1890000"/>
            <a:ext cx="144001" cy="37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box33">
            <a:extLst>
              <a:ext uri="{FF2B5EF4-FFF2-40B4-BE49-F238E27FC236}">
                <a16:creationId xmlns:a16="http://schemas.microsoft.com/office/drawing/2014/main" id="{2666C060-D0C9-578A-8D39-E9003C1DB47B}"/>
              </a:ext>
            </a:extLst>
          </p:cNvPr>
          <p:cNvSpPr txBox="1"/>
          <p:nvPr/>
        </p:nvSpPr>
        <p:spPr>
          <a:xfrm>
            <a:off x="5220000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Nina Riddlesden</a:t>
            </a:r>
          </a:p>
          <a:p>
            <a:endParaRPr lang="en-GB" dirty="0"/>
          </a:p>
          <a:p>
            <a:r>
              <a:rPr lang="en-GB" dirty="0"/>
              <a:t>Principal Social Worker</a:t>
            </a:r>
          </a:p>
          <a:p>
            <a:r>
              <a:rPr lang="en-GB" dirty="0"/>
              <a:t>(SS1 2019)</a:t>
            </a:r>
          </a:p>
        </p:txBody>
      </p:sp>
      <p:cxnSp>
        <p:nvCxnSpPr>
          <p:cNvPr id="185" name="conFrom33To5">
            <a:extLst>
              <a:ext uri="{FF2B5EF4-FFF2-40B4-BE49-F238E27FC236}">
                <a16:creationId xmlns:a16="http://schemas.microsoft.com/office/drawing/2014/main" id="{31622A6B-C522-29AE-EA32-B00D5E94B1D6}"/>
              </a:ext>
            </a:extLst>
          </p:cNvPr>
          <p:cNvCxnSpPr>
            <a:cxnSpLocks/>
            <a:stCxn id="184" idx="1"/>
            <a:endCxn id="40" idx="1"/>
          </p:cNvCxnSpPr>
          <p:nvPr/>
        </p:nvCxnSpPr>
        <p:spPr>
          <a:xfrm rot="10800000">
            <a:off x="5076000" y="1890001"/>
            <a:ext cx="144001" cy="4643999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box34">
            <a:extLst>
              <a:ext uri="{FF2B5EF4-FFF2-40B4-BE49-F238E27FC236}">
                <a16:creationId xmlns:a16="http://schemas.microsoft.com/office/drawing/2014/main" id="{64299C13-7DF4-1B2D-48CE-F71677311AFA}"/>
              </a:ext>
            </a:extLst>
          </p:cNvPr>
          <p:cNvSpPr txBox="1"/>
          <p:nvPr/>
        </p:nvSpPr>
        <p:spPr>
          <a:xfrm>
            <a:off x="5220000" y="70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Paul Teale</a:t>
            </a:r>
          </a:p>
          <a:p>
            <a:endParaRPr lang="en-GB" dirty="0"/>
          </a:p>
          <a:p>
            <a:r>
              <a:rPr lang="en-GB" dirty="0"/>
              <a:t>Head of Provision</a:t>
            </a:r>
          </a:p>
          <a:p>
            <a:r>
              <a:rPr lang="en-GB" dirty="0"/>
              <a:t>(SS1 2019)</a:t>
            </a:r>
          </a:p>
        </p:txBody>
      </p:sp>
      <p:cxnSp>
        <p:nvCxnSpPr>
          <p:cNvPr id="187" name="conFrom34To5">
            <a:extLst>
              <a:ext uri="{FF2B5EF4-FFF2-40B4-BE49-F238E27FC236}">
                <a16:creationId xmlns:a16="http://schemas.microsoft.com/office/drawing/2014/main" id="{3ACA8D35-0815-9415-C0DD-E6B396184F40}"/>
              </a:ext>
            </a:extLst>
          </p:cNvPr>
          <p:cNvCxnSpPr>
            <a:cxnSpLocks/>
            <a:stCxn id="186" idx="1"/>
            <a:endCxn id="40" idx="1"/>
          </p:cNvCxnSpPr>
          <p:nvPr/>
        </p:nvCxnSpPr>
        <p:spPr>
          <a:xfrm rot="10800000">
            <a:off x="5076000" y="1890000"/>
            <a:ext cx="144001" cy="55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box35">
            <a:extLst>
              <a:ext uri="{FF2B5EF4-FFF2-40B4-BE49-F238E27FC236}">
                <a16:creationId xmlns:a16="http://schemas.microsoft.com/office/drawing/2014/main" id="{643C333B-F678-7E3C-AA1F-C856BDBE7431}"/>
              </a:ext>
            </a:extLst>
          </p:cNvPr>
          <p:cNvSpPr txBox="1"/>
          <p:nvPr/>
        </p:nvSpPr>
        <p:spPr>
          <a:xfrm>
            <a:off x="5220000" y="79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Rosie Rees-Bann</a:t>
            </a:r>
          </a:p>
          <a:p>
            <a:endParaRPr lang="en-GB" dirty="0"/>
          </a:p>
          <a:p>
            <a:r>
              <a:rPr lang="en-GB" dirty="0"/>
              <a:t>Interim Strategic Lead Change and Transformation</a:t>
            </a:r>
          </a:p>
          <a:p>
            <a:r>
              <a:rPr lang="en-GB" dirty="0"/>
              <a:t>(SS1 2019)</a:t>
            </a:r>
          </a:p>
        </p:txBody>
      </p:sp>
      <p:cxnSp>
        <p:nvCxnSpPr>
          <p:cNvPr id="189" name="conFrom35To5">
            <a:extLst>
              <a:ext uri="{FF2B5EF4-FFF2-40B4-BE49-F238E27FC236}">
                <a16:creationId xmlns:a16="http://schemas.microsoft.com/office/drawing/2014/main" id="{1D54C58A-FF60-4045-2970-7C8BD6CE7D71}"/>
              </a:ext>
            </a:extLst>
          </p:cNvPr>
          <p:cNvCxnSpPr>
            <a:cxnSpLocks/>
            <a:stCxn id="188" idx="1"/>
            <a:endCxn id="40" idx="1"/>
          </p:cNvCxnSpPr>
          <p:nvPr/>
        </p:nvCxnSpPr>
        <p:spPr>
          <a:xfrm rot="10800000">
            <a:off x="5076000" y="1890000"/>
            <a:ext cx="144001" cy="64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box36">
            <a:extLst>
              <a:ext uri="{FF2B5EF4-FFF2-40B4-BE49-F238E27FC236}">
                <a16:creationId xmlns:a16="http://schemas.microsoft.com/office/drawing/2014/main" id="{E2819F4A-2582-8795-19FD-878C814BC37A}"/>
              </a:ext>
            </a:extLst>
          </p:cNvPr>
          <p:cNvSpPr txBox="1"/>
          <p:nvPr/>
        </p:nvSpPr>
        <p:spPr>
          <a:xfrm>
            <a:off x="6767999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Shefali Kapoor</a:t>
            </a:r>
          </a:p>
          <a:p>
            <a:endParaRPr lang="en-GB" dirty="0"/>
          </a:p>
          <a:p>
            <a:r>
              <a:rPr lang="en-GB" dirty="0"/>
              <a:t>Director of Communities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91" name="conFrom36To6">
            <a:extLst>
              <a:ext uri="{FF2B5EF4-FFF2-40B4-BE49-F238E27FC236}">
                <a16:creationId xmlns:a16="http://schemas.microsoft.com/office/drawing/2014/main" id="{181A1B4C-DD29-17BD-CF0D-3C121660DD4D}"/>
              </a:ext>
            </a:extLst>
          </p:cNvPr>
          <p:cNvCxnSpPr>
            <a:cxnSpLocks/>
            <a:stCxn id="190" idx="1"/>
            <a:endCxn id="42" idx="1"/>
          </p:cNvCxnSpPr>
          <p:nvPr/>
        </p:nvCxnSpPr>
        <p:spPr>
          <a:xfrm rot="10800000">
            <a:off x="6624001" y="1890000"/>
            <a:ext cx="143999" cy="1008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box37">
            <a:extLst>
              <a:ext uri="{FF2B5EF4-FFF2-40B4-BE49-F238E27FC236}">
                <a16:creationId xmlns:a16="http://schemas.microsoft.com/office/drawing/2014/main" id="{C8B24034-306C-44F6-7565-B5B0C8296623}"/>
              </a:ext>
            </a:extLst>
          </p:cNvPr>
          <p:cNvSpPr txBox="1"/>
          <p:nvPr/>
        </p:nvSpPr>
        <p:spPr>
          <a:xfrm>
            <a:off x="6767999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John Rooney</a:t>
            </a:r>
          </a:p>
          <a:p>
            <a:endParaRPr lang="en-GB" dirty="0"/>
          </a:p>
          <a:p>
            <a:r>
              <a:rPr lang="en-GB" dirty="0"/>
              <a:t>Director of Neighbourhood Delivery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205" name="conFrom37To6">
            <a:extLst>
              <a:ext uri="{FF2B5EF4-FFF2-40B4-BE49-F238E27FC236}">
                <a16:creationId xmlns:a16="http://schemas.microsoft.com/office/drawing/2014/main" id="{EDC9CA1E-F8FD-F40C-DFD3-DE580DAA3A5E}"/>
              </a:ext>
            </a:extLst>
          </p:cNvPr>
          <p:cNvCxnSpPr>
            <a:cxnSpLocks/>
            <a:stCxn id="204" idx="1"/>
            <a:endCxn id="42" idx="1"/>
          </p:cNvCxnSpPr>
          <p:nvPr/>
        </p:nvCxnSpPr>
        <p:spPr>
          <a:xfrm rot="10800000">
            <a:off x="6624001" y="1890000"/>
            <a:ext cx="143999" cy="19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box38">
            <a:extLst>
              <a:ext uri="{FF2B5EF4-FFF2-40B4-BE49-F238E27FC236}">
                <a16:creationId xmlns:a16="http://schemas.microsoft.com/office/drawing/2014/main" id="{E8A8705D-A0E7-EF45-2AC7-961079D8A285}"/>
              </a:ext>
            </a:extLst>
          </p:cNvPr>
          <p:cNvSpPr txBox="1"/>
          <p:nvPr/>
        </p:nvSpPr>
        <p:spPr>
          <a:xfrm>
            <a:off x="6767999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Kevin Hicks</a:t>
            </a:r>
          </a:p>
          <a:p>
            <a:endParaRPr lang="en-GB" dirty="0"/>
          </a:p>
          <a:p>
            <a:r>
              <a:rPr lang="en-GB" dirty="0"/>
              <a:t>Director of Highways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207" name="conFrom38To6">
            <a:extLst>
              <a:ext uri="{FF2B5EF4-FFF2-40B4-BE49-F238E27FC236}">
                <a16:creationId xmlns:a16="http://schemas.microsoft.com/office/drawing/2014/main" id="{38A5DA04-4E17-969F-50CC-ED0534143DF9}"/>
              </a:ext>
            </a:extLst>
          </p:cNvPr>
          <p:cNvCxnSpPr>
            <a:cxnSpLocks/>
            <a:stCxn id="206" idx="1"/>
            <a:endCxn id="42" idx="1"/>
          </p:cNvCxnSpPr>
          <p:nvPr/>
        </p:nvCxnSpPr>
        <p:spPr>
          <a:xfrm rot="10800000">
            <a:off x="6624001" y="1890000"/>
            <a:ext cx="143999" cy="28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box39">
            <a:extLst>
              <a:ext uri="{FF2B5EF4-FFF2-40B4-BE49-F238E27FC236}">
                <a16:creationId xmlns:a16="http://schemas.microsoft.com/office/drawing/2014/main" id="{057576BE-5CC1-FACF-7E29-028D0FDDC86A}"/>
              </a:ext>
            </a:extLst>
          </p:cNvPr>
          <p:cNvSpPr txBox="1"/>
          <p:nvPr/>
        </p:nvSpPr>
        <p:spPr>
          <a:xfrm>
            <a:off x="6767999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Vacant Post</a:t>
            </a:r>
          </a:p>
          <a:p>
            <a:endParaRPr lang="en-GB" dirty="0"/>
          </a:p>
          <a:p>
            <a:r>
              <a:rPr lang="en-GB" dirty="0"/>
              <a:t>Director Of Housing Operations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209" name="conFrom39To6">
            <a:extLst>
              <a:ext uri="{FF2B5EF4-FFF2-40B4-BE49-F238E27FC236}">
                <a16:creationId xmlns:a16="http://schemas.microsoft.com/office/drawing/2014/main" id="{A3C2B70A-04C1-21EC-54DA-A063762DBC4F}"/>
              </a:ext>
            </a:extLst>
          </p:cNvPr>
          <p:cNvCxnSpPr>
            <a:cxnSpLocks/>
            <a:stCxn id="208" idx="1"/>
            <a:endCxn id="42" idx="1"/>
          </p:cNvCxnSpPr>
          <p:nvPr/>
        </p:nvCxnSpPr>
        <p:spPr>
          <a:xfrm rot="10800000">
            <a:off x="6624001" y="1890000"/>
            <a:ext cx="143999" cy="37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box40">
            <a:extLst>
              <a:ext uri="{FF2B5EF4-FFF2-40B4-BE49-F238E27FC236}">
                <a16:creationId xmlns:a16="http://schemas.microsoft.com/office/drawing/2014/main" id="{896DD8EE-92BD-4898-4FF7-696EB8555BAA}"/>
              </a:ext>
            </a:extLst>
          </p:cNvPr>
          <p:cNvSpPr txBox="1"/>
          <p:nvPr/>
        </p:nvSpPr>
        <p:spPr>
          <a:xfrm>
            <a:off x="8315999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Samantha McArdle</a:t>
            </a:r>
          </a:p>
          <a:p>
            <a:endParaRPr lang="en-GB" dirty="0"/>
          </a:p>
          <a:p>
            <a:r>
              <a:rPr lang="en-GB" dirty="0"/>
              <a:t>Head of Corporate Finance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11" name="conFrom40To7">
            <a:extLst>
              <a:ext uri="{FF2B5EF4-FFF2-40B4-BE49-F238E27FC236}">
                <a16:creationId xmlns:a16="http://schemas.microsoft.com/office/drawing/2014/main" id="{A4889C9B-03AC-754F-AA10-3890853E5146}"/>
              </a:ext>
            </a:extLst>
          </p:cNvPr>
          <p:cNvCxnSpPr>
            <a:cxnSpLocks/>
            <a:stCxn id="210" idx="1"/>
            <a:endCxn id="44" idx="1"/>
          </p:cNvCxnSpPr>
          <p:nvPr/>
        </p:nvCxnSpPr>
        <p:spPr>
          <a:xfrm rot="10800000">
            <a:off x="8172001" y="1890000"/>
            <a:ext cx="143999" cy="1008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box41">
            <a:extLst>
              <a:ext uri="{FF2B5EF4-FFF2-40B4-BE49-F238E27FC236}">
                <a16:creationId xmlns:a16="http://schemas.microsoft.com/office/drawing/2014/main" id="{3C12F102-E2F0-E327-EE8E-CAEBF7E0DC16}"/>
              </a:ext>
            </a:extLst>
          </p:cNvPr>
          <p:cNvSpPr txBox="1"/>
          <p:nvPr/>
        </p:nvSpPr>
        <p:spPr>
          <a:xfrm>
            <a:off x="8315999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Tom Powell</a:t>
            </a:r>
          </a:p>
          <a:p>
            <a:endParaRPr lang="en-GB" dirty="0"/>
          </a:p>
          <a:p>
            <a:r>
              <a:rPr lang="en-GB" dirty="0"/>
              <a:t>Head of Audit &amp; Risk Management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13" name="conFrom41To7">
            <a:extLst>
              <a:ext uri="{FF2B5EF4-FFF2-40B4-BE49-F238E27FC236}">
                <a16:creationId xmlns:a16="http://schemas.microsoft.com/office/drawing/2014/main" id="{6A11BB34-1749-4949-350B-A8089BDF4823}"/>
              </a:ext>
            </a:extLst>
          </p:cNvPr>
          <p:cNvCxnSpPr>
            <a:cxnSpLocks/>
            <a:stCxn id="212" idx="1"/>
            <a:endCxn id="44" idx="1"/>
          </p:cNvCxnSpPr>
          <p:nvPr/>
        </p:nvCxnSpPr>
        <p:spPr>
          <a:xfrm rot="10800000">
            <a:off x="8172001" y="1890000"/>
            <a:ext cx="143999" cy="19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box42">
            <a:extLst>
              <a:ext uri="{FF2B5EF4-FFF2-40B4-BE49-F238E27FC236}">
                <a16:creationId xmlns:a16="http://schemas.microsoft.com/office/drawing/2014/main" id="{1E35E1F0-E7F6-7631-0A4B-8B12AC8D46E5}"/>
              </a:ext>
            </a:extLst>
          </p:cNvPr>
          <p:cNvSpPr txBox="1"/>
          <p:nvPr/>
        </p:nvSpPr>
        <p:spPr>
          <a:xfrm>
            <a:off x="8315999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Simon Finch</a:t>
            </a:r>
          </a:p>
          <a:p>
            <a:endParaRPr lang="en-GB" dirty="0"/>
          </a:p>
          <a:p>
            <a:r>
              <a:rPr lang="en-GB" dirty="0"/>
              <a:t>Head of Finance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15" name="conFrom42To7">
            <a:extLst>
              <a:ext uri="{FF2B5EF4-FFF2-40B4-BE49-F238E27FC236}">
                <a16:creationId xmlns:a16="http://schemas.microsoft.com/office/drawing/2014/main" id="{F44101EA-BB74-B28B-A3CC-2680BAA41485}"/>
              </a:ext>
            </a:extLst>
          </p:cNvPr>
          <p:cNvCxnSpPr>
            <a:cxnSpLocks/>
            <a:stCxn id="214" idx="1"/>
            <a:endCxn id="44" idx="1"/>
          </p:cNvCxnSpPr>
          <p:nvPr/>
        </p:nvCxnSpPr>
        <p:spPr>
          <a:xfrm rot="10800000">
            <a:off x="8172001" y="1890000"/>
            <a:ext cx="143999" cy="28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box43">
            <a:extLst>
              <a:ext uri="{FF2B5EF4-FFF2-40B4-BE49-F238E27FC236}">
                <a16:creationId xmlns:a16="http://schemas.microsoft.com/office/drawing/2014/main" id="{1D82FC2C-74FE-D2C2-933B-F3A0294C1A36}"/>
              </a:ext>
            </a:extLst>
          </p:cNvPr>
          <p:cNvSpPr txBox="1"/>
          <p:nvPr/>
        </p:nvSpPr>
        <p:spPr>
          <a:xfrm>
            <a:off x="8315999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Vandhna Kohli</a:t>
            </a:r>
          </a:p>
          <a:p>
            <a:endParaRPr lang="en-GB" dirty="0"/>
          </a:p>
          <a:p>
            <a:r>
              <a:rPr lang="en-GB" dirty="0"/>
              <a:t>Directorate Head of Finance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17" name="conFrom43To7">
            <a:extLst>
              <a:ext uri="{FF2B5EF4-FFF2-40B4-BE49-F238E27FC236}">
                <a16:creationId xmlns:a16="http://schemas.microsoft.com/office/drawing/2014/main" id="{C48DC091-2E55-B67A-E509-0AC6647768D3}"/>
              </a:ext>
            </a:extLst>
          </p:cNvPr>
          <p:cNvCxnSpPr>
            <a:cxnSpLocks/>
            <a:stCxn id="216" idx="1"/>
            <a:endCxn id="44" idx="1"/>
          </p:cNvCxnSpPr>
          <p:nvPr/>
        </p:nvCxnSpPr>
        <p:spPr>
          <a:xfrm rot="10800000">
            <a:off x="8172001" y="1890000"/>
            <a:ext cx="143999" cy="37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box44">
            <a:extLst>
              <a:ext uri="{FF2B5EF4-FFF2-40B4-BE49-F238E27FC236}">
                <a16:creationId xmlns:a16="http://schemas.microsoft.com/office/drawing/2014/main" id="{E0AFFACE-96A8-293B-2710-5CC3F8DC0C69}"/>
              </a:ext>
            </a:extLst>
          </p:cNvPr>
          <p:cNvSpPr txBox="1"/>
          <p:nvPr/>
        </p:nvSpPr>
        <p:spPr>
          <a:xfrm>
            <a:off x="8315999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Paul </a:t>
            </a:r>
            <a:r>
              <a:rPr lang="en-GB" dirty="0" err="1"/>
              <a:t>Hindle</a:t>
            </a:r>
            <a:endParaRPr lang="en-GB" dirty="0"/>
          </a:p>
          <a:p>
            <a:endParaRPr lang="en-GB" dirty="0"/>
          </a:p>
          <a:p>
            <a:r>
              <a:rPr lang="en-GB" dirty="0"/>
              <a:t>Directorate Head of Finance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19" name="conFrom44To7">
            <a:extLst>
              <a:ext uri="{FF2B5EF4-FFF2-40B4-BE49-F238E27FC236}">
                <a16:creationId xmlns:a16="http://schemas.microsoft.com/office/drawing/2014/main" id="{312B8E75-4577-574E-BBCF-8913C1443FB2}"/>
              </a:ext>
            </a:extLst>
          </p:cNvPr>
          <p:cNvCxnSpPr>
            <a:cxnSpLocks/>
            <a:stCxn id="218" idx="1"/>
            <a:endCxn id="44" idx="1"/>
          </p:cNvCxnSpPr>
          <p:nvPr/>
        </p:nvCxnSpPr>
        <p:spPr>
          <a:xfrm rot="10800000">
            <a:off x="8172001" y="1890001"/>
            <a:ext cx="143999" cy="4643999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box45">
            <a:extLst>
              <a:ext uri="{FF2B5EF4-FFF2-40B4-BE49-F238E27FC236}">
                <a16:creationId xmlns:a16="http://schemas.microsoft.com/office/drawing/2014/main" id="{69B903EA-BF84-79D7-4769-C6571E9E3092}"/>
              </a:ext>
            </a:extLst>
          </p:cNvPr>
          <p:cNvSpPr txBox="1"/>
          <p:nvPr/>
        </p:nvSpPr>
        <p:spPr>
          <a:xfrm>
            <a:off x="8315999" y="70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Peter Schofield</a:t>
            </a:r>
          </a:p>
          <a:p>
            <a:endParaRPr lang="en-GB" dirty="0"/>
          </a:p>
          <a:p>
            <a:r>
              <a:rPr lang="en-GB" dirty="0"/>
              <a:t>Head of Integrated Comm &amp; Procurement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21" name="conFrom45To7">
            <a:extLst>
              <a:ext uri="{FF2B5EF4-FFF2-40B4-BE49-F238E27FC236}">
                <a16:creationId xmlns:a16="http://schemas.microsoft.com/office/drawing/2014/main" id="{DAAC8E0F-D226-2BAB-84DA-95472FC02BF3}"/>
              </a:ext>
            </a:extLst>
          </p:cNvPr>
          <p:cNvCxnSpPr>
            <a:cxnSpLocks/>
            <a:stCxn id="220" idx="1"/>
            <a:endCxn id="44" idx="1"/>
          </p:cNvCxnSpPr>
          <p:nvPr/>
        </p:nvCxnSpPr>
        <p:spPr>
          <a:xfrm rot="10800000">
            <a:off x="8172001" y="1890000"/>
            <a:ext cx="143999" cy="55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box46">
            <a:extLst>
              <a:ext uri="{FF2B5EF4-FFF2-40B4-BE49-F238E27FC236}">
                <a16:creationId xmlns:a16="http://schemas.microsoft.com/office/drawing/2014/main" id="{DECCA134-921A-281E-B4E4-996FD38FBDCE}"/>
              </a:ext>
            </a:extLst>
          </p:cNvPr>
          <p:cNvSpPr txBox="1"/>
          <p:nvPr/>
        </p:nvSpPr>
        <p:spPr>
          <a:xfrm>
            <a:off x="8315999" y="79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Sarah </a:t>
            </a:r>
            <a:r>
              <a:rPr lang="en-GB" dirty="0" err="1"/>
              <a:t>Narici</a:t>
            </a:r>
            <a:endParaRPr lang="en-GB" dirty="0"/>
          </a:p>
          <a:p>
            <a:endParaRPr lang="en-GB" dirty="0"/>
          </a:p>
          <a:p>
            <a:r>
              <a:rPr lang="en-GB" dirty="0"/>
              <a:t>Head of Comm Gov </a:t>
            </a:r>
            <a:r>
              <a:rPr lang="en-GB" dirty="0" err="1"/>
              <a:t>Assurance&amp;Initiatives</a:t>
            </a:r>
            <a:endParaRPr lang="en-GB" dirty="0"/>
          </a:p>
          <a:p>
            <a:r>
              <a:rPr lang="en-GB" dirty="0"/>
              <a:t>(SS2 2019)</a:t>
            </a:r>
          </a:p>
        </p:txBody>
      </p:sp>
      <p:cxnSp>
        <p:nvCxnSpPr>
          <p:cNvPr id="223" name="conFrom46To7">
            <a:extLst>
              <a:ext uri="{FF2B5EF4-FFF2-40B4-BE49-F238E27FC236}">
                <a16:creationId xmlns:a16="http://schemas.microsoft.com/office/drawing/2014/main" id="{A2DB1BDB-F60B-AAE4-A931-5B82A06020D7}"/>
              </a:ext>
            </a:extLst>
          </p:cNvPr>
          <p:cNvCxnSpPr>
            <a:cxnSpLocks/>
            <a:stCxn id="222" idx="1"/>
            <a:endCxn id="44" idx="1"/>
          </p:cNvCxnSpPr>
          <p:nvPr/>
        </p:nvCxnSpPr>
        <p:spPr>
          <a:xfrm rot="10800000">
            <a:off x="8172001" y="1890000"/>
            <a:ext cx="143999" cy="64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box47">
            <a:extLst>
              <a:ext uri="{FF2B5EF4-FFF2-40B4-BE49-F238E27FC236}">
                <a16:creationId xmlns:a16="http://schemas.microsoft.com/office/drawing/2014/main" id="{3A8FE371-8BC0-73DF-E436-10ECD4E6EC0F}"/>
              </a:ext>
            </a:extLst>
          </p:cNvPr>
          <p:cNvSpPr txBox="1"/>
          <p:nvPr/>
        </p:nvSpPr>
        <p:spPr>
          <a:xfrm>
            <a:off x="8315999" y="88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/>
              <a:t>Operations Manager</a:t>
            </a:r>
          </a:p>
          <a:p>
            <a:r>
              <a:rPr lang="en-GB"/>
              <a:t>(NJCGRD09)</a:t>
            </a:r>
          </a:p>
        </p:txBody>
      </p:sp>
      <p:cxnSp>
        <p:nvCxnSpPr>
          <p:cNvPr id="225" name="conFrom47To7">
            <a:extLst>
              <a:ext uri="{FF2B5EF4-FFF2-40B4-BE49-F238E27FC236}">
                <a16:creationId xmlns:a16="http://schemas.microsoft.com/office/drawing/2014/main" id="{27512B23-C88F-5842-B1AD-6337D04ACDF3}"/>
              </a:ext>
            </a:extLst>
          </p:cNvPr>
          <p:cNvCxnSpPr>
            <a:cxnSpLocks/>
            <a:stCxn id="224" idx="1"/>
            <a:endCxn id="44" idx="1"/>
          </p:cNvCxnSpPr>
          <p:nvPr/>
        </p:nvCxnSpPr>
        <p:spPr>
          <a:xfrm rot="10800000">
            <a:off x="8172001" y="1890000"/>
            <a:ext cx="143999" cy="73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box49">
            <a:extLst>
              <a:ext uri="{FF2B5EF4-FFF2-40B4-BE49-F238E27FC236}">
                <a16:creationId xmlns:a16="http://schemas.microsoft.com/office/drawing/2014/main" id="{F25DEBC8-E6AB-CFAF-0C84-E23D5BF70B23}"/>
              </a:ext>
            </a:extLst>
          </p:cNvPr>
          <p:cNvSpPr txBox="1"/>
          <p:nvPr/>
        </p:nvSpPr>
        <p:spPr>
          <a:xfrm>
            <a:off x="8315999" y="97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Christine Mullins</a:t>
            </a:r>
          </a:p>
          <a:p>
            <a:endParaRPr lang="en-GB" dirty="0"/>
          </a:p>
          <a:p>
            <a:r>
              <a:rPr lang="en-GB" dirty="0"/>
              <a:t>Chief Accountant</a:t>
            </a:r>
          </a:p>
          <a:p>
            <a:r>
              <a:rPr lang="en-GB" dirty="0"/>
              <a:t>(SS2 2019)</a:t>
            </a:r>
          </a:p>
        </p:txBody>
      </p:sp>
      <p:cxnSp>
        <p:nvCxnSpPr>
          <p:cNvPr id="229" name="conFrom49To7">
            <a:extLst>
              <a:ext uri="{FF2B5EF4-FFF2-40B4-BE49-F238E27FC236}">
                <a16:creationId xmlns:a16="http://schemas.microsoft.com/office/drawing/2014/main" id="{D7FA77D4-5C62-822C-B6D6-9E0FC38F387F}"/>
              </a:ext>
            </a:extLst>
          </p:cNvPr>
          <p:cNvCxnSpPr>
            <a:cxnSpLocks/>
            <a:stCxn id="228" idx="1"/>
            <a:endCxn id="44" idx="1"/>
          </p:cNvCxnSpPr>
          <p:nvPr/>
        </p:nvCxnSpPr>
        <p:spPr>
          <a:xfrm rot="10800000">
            <a:off x="8172001" y="1890000"/>
            <a:ext cx="143999" cy="82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box50">
            <a:extLst>
              <a:ext uri="{FF2B5EF4-FFF2-40B4-BE49-F238E27FC236}">
                <a16:creationId xmlns:a16="http://schemas.microsoft.com/office/drawing/2014/main" id="{F00D275E-997D-5C25-18E8-B41A140FE217}"/>
              </a:ext>
            </a:extLst>
          </p:cNvPr>
          <p:cNvSpPr txBox="1"/>
          <p:nvPr/>
        </p:nvSpPr>
        <p:spPr>
          <a:xfrm>
            <a:off x="9863999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Public Affairs &amp; Strategic Comms Manager</a:t>
            </a:r>
          </a:p>
          <a:p>
            <a:r>
              <a:rPr lang="en-GB" dirty="0"/>
              <a:t>(NJCGRD10)</a:t>
            </a:r>
          </a:p>
        </p:txBody>
      </p:sp>
      <p:cxnSp>
        <p:nvCxnSpPr>
          <p:cNvPr id="231" name="conFrom50To8">
            <a:extLst>
              <a:ext uri="{FF2B5EF4-FFF2-40B4-BE49-F238E27FC236}">
                <a16:creationId xmlns:a16="http://schemas.microsoft.com/office/drawing/2014/main" id="{1DDCD6D6-FED0-EB99-3DA8-4B04454EC750}"/>
              </a:ext>
            </a:extLst>
          </p:cNvPr>
          <p:cNvCxnSpPr>
            <a:cxnSpLocks/>
            <a:stCxn id="230" idx="1"/>
            <a:endCxn id="46" idx="1"/>
          </p:cNvCxnSpPr>
          <p:nvPr/>
        </p:nvCxnSpPr>
        <p:spPr>
          <a:xfrm rot="10800000">
            <a:off x="9720001" y="1890000"/>
            <a:ext cx="143999" cy="1008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box51">
            <a:extLst>
              <a:ext uri="{FF2B5EF4-FFF2-40B4-BE49-F238E27FC236}">
                <a16:creationId xmlns:a16="http://schemas.microsoft.com/office/drawing/2014/main" id="{9B4C4974-305D-61CD-4B26-5BF9EAD7BC1E}"/>
              </a:ext>
            </a:extLst>
          </p:cNvPr>
          <p:cNvSpPr txBox="1"/>
          <p:nvPr/>
        </p:nvSpPr>
        <p:spPr>
          <a:xfrm>
            <a:off x="9863999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/>
              <a:t>Core Cities Principal Policy Officer</a:t>
            </a:r>
          </a:p>
          <a:p>
            <a:r>
              <a:rPr lang="en-GB"/>
              <a:t>(NJCGRD09)</a:t>
            </a:r>
          </a:p>
        </p:txBody>
      </p:sp>
      <p:cxnSp>
        <p:nvCxnSpPr>
          <p:cNvPr id="233" name="conFrom51To8">
            <a:extLst>
              <a:ext uri="{FF2B5EF4-FFF2-40B4-BE49-F238E27FC236}">
                <a16:creationId xmlns:a16="http://schemas.microsoft.com/office/drawing/2014/main" id="{B73E0B77-63B6-C44B-A696-063A47DD50F7}"/>
              </a:ext>
            </a:extLst>
          </p:cNvPr>
          <p:cNvCxnSpPr>
            <a:cxnSpLocks/>
            <a:stCxn id="232" idx="1"/>
            <a:endCxn id="46" idx="1"/>
          </p:cNvCxnSpPr>
          <p:nvPr/>
        </p:nvCxnSpPr>
        <p:spPr>
          <a:xfrm rot="10800000">
            <a:off x="9720001" y="1890000"/>
            <a:ext cx="143999" cy="19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box52">
            <a:extLst>
              <a:ext uri="{FF2B5EF4-FFF2-40B4-BE49-F238E27FC236}">
                <a16:creationId xmlns:a16="http://schemas.microsoft.com/office/drawing/2014/main" id="{B02D30DF-4B83-26CE-BC79-D9EFEB412ABE}"/>
              </a:ext>
            </a:extLst>
          </p:cNvPr>
          <p:cNvSpPr txBox="1"/>
          <p:nvPr/>
        </p:nvSpPr>
        <p:spPr>
          <a:xfrm>
            <a:off x="11412000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David Houliston</a:t>
            </a:r>
          </a:p>
          <a:p>
            <a:endParaRPr lang="en-GB" dirty="0"/>
          </a:p>
          <a:p>
            <a:r>
              <a:rPr lang="en-GB" dirty="0"/>
              <a:t>Head of City Policy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35" name="conFrom52To9">
            <a:extLst>
              <a:ext uri="{FF2B5EF4-FFF2-40B4-BE49-F238E27FC236}">
                <a16:creationId xmlns:a16="http://schemas.microsoft.com/office/drawing/2014/main" id="{CF7D32AB-24F4-4D90-8443-276EF2327273}"/>
              </a:ext>
            </a:extLst>
          </p:cNvPr>
          <p:cNvCxnSpPr>
            <a:cxnSpLocks/>
            <a:stCxn id="234" idx="1"/>
            <a:endCxn id="48" idx="1"/>
          </p:cNvCxnSpPr>
          <p:nvPr/>
        </p:nvCxnSpPr>
        <p:spPr>
          <a:xfrm rot="10800000">
            <a:off x="11268000" y="1890000"/>
            <a:ext cx="144001" cy="1008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box53">
            <a:extLst>
              <a:ext uri="{FF2B5EF4-FFF2-40B4-BE49-F238E27FC236}">
                <a16:creationId xmlns:a16="http://schemas.microsoft.com/office/drawing/2014/main" id="{E3B714EA-6F8D-BA4D-EBF1-E98E0285B78D}"/>
              </a:ext>
            </a:extLst>
          </p:cNvPr>
          <p:cNvSpPr txBox="1"/>
          <p:nvPr/>
        </p:nvSpPr>
        <p:spPr>
          <a:xfrm>
            <a:off x="11412000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Paul Holme</a:t>
            </a:r>
          </a:p>
          <a:p>
            <a:endParaRPr lang="en-GB" dirty="0"/>
          </a:p>
          <a:p>
            <a:r>
              <a:rPr lang="en-GB" dirty="0"/>
              <a:t>Head of Public Intel &amp; Performance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37" name="conFrom53To9">
            <a:extLst>
              <a:ext uri="{FF2B5EF4-FFF2-40B4-BE49-F238E27FC236}">
                <a16:creationId xmlns:a16="http://schemas.microsoft.com/office/drawing/2014/main" id="{012D01F3-41AB-E2C9-9101-F01AB474A21D}"/>
              </a:ext>
            </a:extLst>
          </p:cNvPr>
          <p:cNvCxnSpPr>
            <a:cxnSpLocks/>
            <a:stCxn id="236" idx="1"/>
            <a:endCxn id="48" idx="1"/>
          </p:cNvCxnSpPr>
          <p:nvPr/>
        </p:nvCxnSpPr>
        <p:spPr>
          <a:xfrm rot="10800000">
            <a:off x="11268000" y="1890000"/>
            <a:ext cx="144001" cy="19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box54">
            <a:extLst>
              <a:ext uri="{FF2B5EF4-FFF2-40B4-BE49-F238E27FC236}">
                <a16:creationId xmlns:a16="http://schemas.microsoft.com/office/drawing/2014/main" id="{7FC86373-4FE9-DE8D-6986-B75EADB1D35E}"/>
              </a:ext>
            </a:extLst>
          </p:cNvPr>
          <p:cNvSpPr txBox="1"/>
          <p:nvPr/>
        </p:nvSpPr>
        <p:spPr>
          <a:xfrm>
            <a:off x="11412000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Joanne Johnston</a:t>
            </a:r>
          </a:p>
          <a:p>
            <a:endParaRPr lang="en-GB" dirty="0"/>
          </a:p>
          <a:p>
            <a:r>
              <a:rPr lang="en-GB" dirty="0"/>
              <a:t>Head of Reform &amp; Innovation</a:t>
            </a:r>
          </a:p>
          <a:p>
            <a:r>
              <a:rPr lang="en-GB" dirty="0"/>
              <a:t>(SS2 2019)</a:t>
            </a:r>
          </a:p>
        </p:txBody>
      </p:sp>
      <p:cxnSp>
        <p:nvCxnSpPr>
          <p:cNvPr id="239" name="conFrom54To9">
            <a:extLst>
              <a:ext uri="{FF2B5EF4-FFF2-40B4-BE49-F238E27FC236}">
                <a16:creationId xmlns:a16="http://schemas.microsoft.com/office/drawing/2014/main" id="{831E0B09-61A5-C7FB-8C08-FC59A9BDA4D7}"/>
              </a:ext>
            </a:extLst>
          </p:cNvPr>
          <p:cNvCxnSpPr>
            <a:cxnSpLocks/>
            <a:stCxn id="238" idx="1"/>
            <a:endCxn id="48" idx="1"/>
          </p:cNvCxnSpPr>
          <p:nvPr/>
        </p:nvCxnSpPr>
        <p:spPr>
          <a:xfrm rot="10800000">
            <a:off x="11268000" y="1890000"/>
            <a:ext cx="144001" cy="28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box55">
            <a:extLst>
              <a:ext uri="{FF2B5EF4-FFF2-40B4-BE49-F238E27FC236}">
                <a16:creationId xmlns:a16="http://schemas.microsoft.com/office/drawing/2014/main" id="{74A8CDE6-8BC2-66A2-089A-F46494302295}"/>
              </a:ext>
            </a:extLst>
          </p:cNvPr>
          <p:cNvSpPr txBox="1"/>
          <p:nvPr/>
        </p:nvSpPr>
        <p:spPr>
          <a:xfrm>
            <a:off x="12959999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Jenny Osborne</a:t>
            </a:r>
          </a:p>
          <a:p>
            <a:endParaRPr lang="en-GB" dirty="0"/>
          </a:p>
          <a:p>
            <a:r>
              <a:rPr lang="en-GB" dirty="0"/>
              <a:t>Assistant Director Integration &amp; Pop Health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41" name="conFrom55To10">
            <a:extLst>
              <a:ext uri="{FF2B5EF4-FFF2-40B4-BE49-F238E27FC236}">
                <a16:creationId xmlns:a16="http://schemas.microsoft.com/office/drawing/2014/main" id="{E2AD08C8-72A4-BBE5-259C-CEE908ADD47E}"/>
              </a:ext>
            </a:extLst>
          </p:cNvPr>
          <p:cNvCxnSpPr>
            <a:cxnSpLocks/>
            <a:stCxn id="240" idx="1"/>
            <a:endCxn id="50" idx="1"/>
          </p:cNvCxnSpPr>
          <p:nvPr/>
        </p:nvCxnSpPr>
        <p:spPr>
          <a:xfrm rot="10800000">
            <a:off x="12815999" y="1890000"/>
            <a:ext cx="144000" cy="1008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box56">
            <a:extLst>
              <a:ext uri="{FF2B5EF4-FFF2-40B4-BE49-F238E27FC236}">
                <a16:creationId xmlns:a16="http://schemas.microsoft.com/office/drawing/2014/main" id="{F2DF7DD0-48CE-6840-9B9F-AB0D0BB12389}"/>
              </a:ext>
            </a:extLst>
          </p:cNvPr>
          <p:cNvSpPr txBox="1"/>
          <p:nvPr/>
        </p:nvSpPr>
        <p:spPr>
          <a:xfrm>
            <a:off x="12959999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Sarah Doran</a:t>
            </a:r>
          </a:p>
          <a:p>
            <a:endParaRPr lang="en-GB" dirty="0"/>
          </a:p>
          <a:p>
            <a:r>
              <a:rPr lang="en-GB" dirty="0"/>
              <a:t>Deputy Director of Public Health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43" name="conFrom56To10">
            <a:extLst>
              <a:ext uri="{FF2B5EF4-FFF2-40B4-BE49-F238E27FC236}">
                <a16:creationId xmlns:a16="http://schemas.microsoft.com/office/drawing/2014/main" id="{486F2AB7-E948-EA14-B292-B96A7EC0E71E}"/>
              </a:ext>
            </a:extLst>
          </p:cNvPr>
          <p:cNvCxnSpPr>
            <a:cxnSpLocks/>
            <a:stCxn id="242" idx="1"/>
            <a:endCxn id="50" idx="1"/>
          </p:cNvCxnSpPr>
          <p:nvPr/>
        </p:nvCxnSpPr>
        <p:spPr>
          <a:xfrm rot="10800000">
            <a:off x="12815999" y="1890000"/>
            <a:ext cx="144000" cy="19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box57">
            <a:extLst>
              <a:ext uri="{FF2B5EF4-FFF2-40B4-BE49-F238E27FC236}">
                <a16:creationId xmlns:a16="http://schemas.microsoft.com/office/drawing/2014/main" id="{05B9732A-C2EE-B798-0D9B-D289DAE7849C}"/>
              </a:ext>
            </a:extLst>
          </p:cNvPr>
          <p:cNvSpPr txBox="1"/>
          <p:nvPr/>
        </p:nvSpPr>
        <p:spPr>
          <a:xfrm>
            <a:off x="12959999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/>
              <a:t>Secretary Level 2</a:t>
            </a:r>
          </a:p>
          <a:p>
            <a:r>
              <a:rPr lang="en-GB"/>
              <a:t>(NJCGRD06)</a:t>
            </a:r>
          </a:p>
        </p:txBody>
      </p:sp>
      <p:cxnSp>
        <p:nvCxnSpPr>
          <p:cNvPr id="245" name="conFrom57To10">
            <a:extLst>
              <a:ext uri="{FF2B5EF4-FFF2-40B4-BE49-F238E27FC236}">
                <a16:creationId xmlns:a16="http://schemas.microsoft.com/office/drawing/2014/main" id="{82142031-6222-3E83-E291-4D5A5CBA57A1}"/>
              </a:ext>
            </a:extLst>
          </p:cNvPr>
          <p:cNvCxnSpPr>
            <a:cxnSpLocks/>
            <a:stCxn id="244" idx="1"/>
            <a:endCxn id="50" idx="1"/>
          </p:cNvCxnSpPr>
          <p:nvPr/>
        </p:nvCxnSpPr>
        <p:spPr>
          <a:xfrm rot="10800000">
            <a:off x="12815999" y="1890000"/>
            <a:ext cx="144000" cy="28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box58">
            <a:extLst>
              <a:ext uri="{FF2B5EF4-FFF2-40B4-BE49-F238E27FC236}">
                <a16:creationId xmlns:a16="http://schemas.microsoft.com/office/drawing/2014/main" id="{873296DD-CB71-22D4-63BD-A1D76B3B21C8}"/>
              </a:ext>
            </a:extLst>
          </p:cNvPr>
          <p:cNvSpPr txBox="1"/>
          <p:nvPr/>
        </p:nvSpPr>
        <p:spPr>
          <a:xfrm>
            <a:off x="12959999" y="7048320"/>
            <a:ext cx="1008000" cy="756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Sharmila Kar</a:t>
            </a:r>
          </a:p>
          <a:p>
            <a:endParaRPr lang="en-GB" dirty="0"/>
          </a:p>
          <a:p>
            <a:r>
              <a:rPr lang="en-GB" dirty="0"/>
              <a:t>Joint Director Equality and Engagement (Manchester Locality/MCC)</a:t>
            </a:r>
          </a:p>
          <a:p>
            <a:endParaRPr lang="en-GB" dirty="0"/>
          </a:p>
          <a:p>
            <a:r>
              <a:rPr lang="en-GB" dirty="0"/>
              <a:t>Employed by NHS GM</a:t>
            </a:r>
          </a:p>
        </p:txBody>
      </p:sp>
      <p:cxnSp>
        <p:nvCxnSpPr>
          <p:cNvPr id="247" name="conFrom58To10">
            <a:extLst>
              <a:ext uri="{FF2B5EF4-FFF2-40B4-BE49-F238E27FC236}">
                <a16:creationId xmlns:a16="http://schemas.microsoft.com/office/drawing/2014/main" id="{024920EF-042B-85C6-3B4B-9DDBC1FBDCA0}"/>
              </a:ext>
            </a:extLst>
          </p:cNvPr>
          <p:cNvCxnSpPr>
            <a:cxnSpLocks/>
            <a:stCxn id="246" idx="1"/>
            <a:endCxn id="50" idx="1"/>
          </p:cNvCxnSpPr>
          <p:nvPr/>
        </p:nvCxnSpPr>
        <p:spPr>
          <a:xfrm rot="10800000">
            <a:off x="12815999" y="1890000"/>
            <a:ext cx="144000" cy="5536320"/>
          </a:xfrm>
          <a:prstGeom prst="bentConnector3">
            <a:avLst>
              <a:gd name="adj1" fmla="val 258750"/>
            </a:avLst>
          </a:prstGeom>
          <a:ln w="19050" cap="flat" cmpd="sng" algn="ctr">
            <a:solidFill>
              <a:srgbClr val="77305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8" name="box59">
            <a:extLst>
              <a:ext uri="{FF2B5EF4-FFF2-40B4-BE49-F238E27FC236}">
                <a16:creationId xmlns:a16="http://schemas.microsoft.com/office/drawing/2014/main" id="{74A15D02-B835-A5AE-A294-8936581EE257}"/>
              </a:ext>
            </a:extLst>
          </p:cNvPr>
          <p:cNvSpPr txBox="1"/>
          <p:nvPr/>
        </p:nvSpPr>
        <p:spPr>
          <a:xfrm>
            <a:off x="12959999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Vacant post</a:t>
            </a:r>
          </a:p>
          <a:p>
            <a:endParaRPr lang="en-GB" dirty="0"/>
          </a:p>
          <a:p>
            <a:r>
              <a:rPr lang="en-GB" dirty="0"/>
              <a:t>Assistant Director of Public Health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49" name="conFrom59To10">
            <a:extLst>
              <a:ext uri="{FF2B5EF4-FFF2-40B4-BE49-F238E27FC236}">
                <a16:creationId xmlns:a16="http://schemas.microsoft.com/office/drawing/2014/main" id="{63892027-6306-31A4-8792-DB65B2C5999D}"/>
              </a:ext>
            </a:extLst>
          </p:cNvPr>
          <p:cNvCxnSpPr>
            <a:cxnSpLocks/>
            <a:stCxn id="248" idx="1"/>
            <a:endCxn id="50" idx="1"/>
          </p:cNvCxnSpPr>
          <p:nvPr/>
        </p:nvCxnSpPr>
        <p:spPr>
          <a:xfrm rot="10800000">
            <a:off x="12815999" y="1890001"/>
            <a:ext cx="144000" cy="464399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box60">
            <a:extLst>
              <a:ext uri="{FF2B5EF4-FFF2-40B4-BE49-F238E27FC236}">
                <a16:creationId xmlns:a16="http://schemas.microsoft.com/office/drawing/2014/main" id="{AED89DAA-941A-7AE0-E7C9-B5CE5F376CB1}"/>
              </a:ext>
            </a:extLst>
          </p:cNvPr>
          <p:cNvSpPr txBox="1"/>
          <p:nvPr/>
        </p:nvSpPr>
        <p:spPr>
          <a:xfrm>
            <a:off x="12959999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Vacant post</a:t>
            </a:r>
          </a:p>
          <a:p>
            <a:endParaRPr lang="en-GB" dirty="0"/>
          </a:p>
          <a:p>
            <a:r>
              <a:rPr lang="en-GB" dirty="0"/>
              <a:t>Assistant Director of Public Health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57" name="conFrom60To10">
            <a:extLst>
              <a:ext uri="{FF2B5EF4-FFF2-40B4-BE49-F238E27FC236}">
                <a16:creationId xmlns:a16="http://schemas.microsoft.com/office/drawing/2014/main" id="{2A077403-AD11-AACB-8C73-8638B5EAB4CE}"/>
              </a:ext>
            </a:extLst>
          </p:cNvPr>
          <p:cNvCxnSpPr>
            <a:cxnSpLocks/>
            <a:stCxn id="256" idx="1"/>
            <a:endCxn id="50" idx="1"/>
          </p:cNvCxnSpPr>
          <p:nvPr/>
        </p:nvCxnSpPr>
        <p:spPr>
          <a:xfrm rot="10800000">
            <a:off x="12815999" y="1890000"/>
            <a:ext cx="144000" cy="37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901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1563</TotalTime>
  <Words>594</Words>
  <Application>Microsoft Office PowerPoint</Application>
  <PresentationFormat>Custom</PresentationFormat>
  <Paragraphs>230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Manchester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Ledger</dc:creator>
  <cp:lastModifiedBy>Bradley Nixon</cp:lastModifiedBy>
  <cp:revision>164</cp:revision>
  <dcterms:created xsi:type="dcterms:W3CDTF">2019-11-18T12:57:40Z</dcterms:created>
  <dcterms:modified xsi:type="dcterms:W3CDTF">2024-06-13T14:46:59Z</dcterms:modified>
</cp:coreProperties>
</file>