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872788" cy="1169987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>
        <p:scale>
          <a:sx n="125" d="100"/>
          <a:sy n="125" d="100"/>
        </p:scale>
        <p:origin x="-10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130" y="1914788"/>
            <a:ext cx="8154590" cy="4073290"/>
          </a:xfrm>
        </p:spPr>
        <p:txBody>
          <a:bodyPr anchor="b"/>
          <a:lstStyle>
            <a:lvl1pPr algn="ctr"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130" y="6145212"/>
            <a:ext cx="8154590" cy="2824759"/>
          </a:xfrm>
        </p:spPr>
        <p:txBody>
          <a:bodyPr/>
          <a:lstStyle>
            <a:lvl1pPr marL="0" indent="0" algn="ctr">
              <a:buNone/>
              <a:defRPr sz="100"/>
            </a:lvl1pPr>
            <a:lvl2pPr marL="0" indent="0" algn="ctr">
              <a:buNone/>
              <a:defRPr sz="100"/>
            </a:lvl2pPr>
            <a:lvl3pPr marL="0" indent="0" algn="ctr">
              <a:buNone/>
              <a:defRPr sz="100"/>
            </a:lvl3pPr>
            <a:lvl4pPr marL="0" indent="0" algn="ctr">
              <a:buNone/>
              <a:defRPr sz="100"/>
            </a:lvl4pPr>
            <a:lvl5pPr marL="0" indent="0" algn="ctr">
              <a:buNone/>
              <a:defRPr sz="100"/>
            </a:lvl5pPr>
            <a:lvl6pPr marL="0" indent="0" algn="ctr">
              <a:buNone/>
              <a:defRPr sz="100"/>
            </a:lvl6pPr>
            <a:lvl7pPr marL="0" indent="0" algn="ctr">
              <a:buNone/>
              <a:defRPr sz="100"/>
            </a:lvl7pPr>
            <a:lvl8pPr marL="0" indent="0" algn="ctr">
              <a:buNone/>
              <a:defRPr sz="100"/>
            </a:lvl8pPr>
            <a:lvl9pPr marL="0" indent="0" algn="ctr">
              <a:buNone/>
              <a:defRPr sz="1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610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857" y="622928"/>
            <a:ext cx="2344444" cy="99151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7535" y="622928"/>
            <a:ext cx="6897425" cy="9915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33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046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846" y="2916863"/>
            <a:ext cx="9377780" cy="4866821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846" y="7829778"/>
            <a:ext cx="9377780" cy="2559348"/>
          </a:xfrm>
        </p:spPr>
        <p:txBody>
          <a:bodyPr/>
          <a:lstStyle>
            <a:lvl1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1pPr>
            <a:lvl2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2pPr>
            <a:lvl3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3pPr>
            <a:lvl4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4pPr>
            <a:lvl5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5pPr>
            <a:lvl6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6pPr>
            <a:lvl7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7pPr>
            <a:lvl8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8pPr>
            <a:lvl9pPr marL="0" indent="0">
              <a:buNone/>
              <a:defRPr sz="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000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7508" y="3114598"/>
            <a:ext cx="4620935" cy="7423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4355" y="3114598"/>
            <a:ext cx="4620935" cy="7423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0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925" y="622913"/>
            <a:ext cx="9377780" cy="22614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947" y="2868112"/>
            <a:ext cx="4599698" cy="1405609"/>
          </a:xfrm>
        </p:spPr>
        <p:txBody>
          <a:bodyPr anchor="b"/>
          <a:lstStyle>
            <a:lvl1pPr marL="0" indent="0">
              <a:buNone/>
              <a:defRPr sz="100" b="1"/>
            </a:lvl1pPr>
            <a:lvl2pPr marL="0" indent="0">
              <a:buNone/>
              <a:defRPr sz="100" b="1"/>
            </a:lvl2pPr>
            <a:lvl3pPr marL="0" indent="0">
              <a:buNone/>
              <a:defRPr sz="100" b="1"/>
            </a:lvl3pPr>
            <a:lvl4pPr marL="0" indent="0">
              <a:buNone/>
              <a:defRPr sz="100" b="1"/>
            </a:lvl4pPr>
            <a:lvl5pPr marL="0" indent="0">
              <a:buNone/>
              <a:defRPr sz="100" b="1"/>
            </a:lvl5pPr>
            <a:lvl6pPr marL="0" indent="0">
              <a:buNone/>
              <a:defRPr sz="100" b="1"/>
            </a:lvl6pPr>
            <a:lvl7pPr marL="0" indent="0">
              <a:buNone/>
              <a:defRPr sz="100" b="1"/>
            </a:lvl7pPr>
            <a:lvl8pPr marL="0" indent="0">
              <a:buNone/>
              <a:defRPr sz="100" b="1"/>
            </a:lvl8pPr>
            <a:lvl9pPr marL="0" indent="0">
              <a:buNone/>
              <a:defRPr sz="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947" y="4273726"/>
            <a:ext cx="4599698" cy="62859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4353" y="2868112"/>
            <a:ext cx="4622351" cy="1405609"/>
          </a:xfrm>
        </p:spPr>
        <p:txBody>
          <a:bodyPr anchor="b"/>
          <a:lstStyle>
            <a:lvl1pPr marL="0" indent="0">
              <a:buNone/>
              <a:defRPr sz="100" b="1"/>
            </a:lvl1pPr>
            <a:lvl2pPr marL="0" indent="0">
              <a:buNone/>
              <a:defRPr sz="100" b="1"/>
            </a:lvl2pPr>
            <a:lvl3pPr marL="0" indent="0">
              <a:buNone/>
              <a:defRPr sz="100" b="1"/>
            </a:lvl3pPr>
            <a:lvl4pPr marL="0" indent="0">
              <a:buNone/>
              <a:defRPr sz="100" b="1"/>
            </a:lvl4pPr>
            <a:lvl5pPr marL="0" indent="0">
              <a:buNone/>
              <a:defRPr sz="100" b="1"/>
            </a:lvl5pPr>
            <a:lvl6pPr marL="0" indent="0">
              <a:buNone/>
              <a:defRPr sz="100" b="1"/>
            </a:lvl6pPr>
            <a:lvl7pPr marL="0" indent="0">
              <a:buNone/>
              <a:defRPr sz="100" b="1"/>
            </a:lvl7pPr>
            <a:lvl8pPr marL="0" indent="0">
              <a:buNone/>
              <a:defRPr sz="100" b="1"/>
            </a:lvl8pPr>
            <a:lvl9pPr marL="0" indent="0">
              <a:buNone/>
              <a:defRPr sz="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4353" y="4273726"/>
            <a:ext cx="4622351" cy="628597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0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8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49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927" y="780065"/>
            <a:ext cx="3506757" cy="2729969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2356" y="1684578"/>
            <a:ext cx="5504349" cy="8314493"/>
          </a:xfrm>
        </p:spPr>
        <p:txBody>
          <a:bodyPr/>
          <a:lstStyle>
            <a:lvl1pPr>
              <a:defRPr sz="100"/>
            </a:lvl1pPr>
            <a:lvl2pPr>
              <a:defRPr sz="100"/>
            </a:lvl2pPr>
            <a:lvl3pPr>
              <a:defRPr sz="100"/>
            </a:lvl3pPr>
            <a:lvl4pPr>
              <a:defRPr sz="100"/>
            </a:lvl4pPr>
            <a:lvl5pPr>
              <a:defRPr sz="100"/>
            </a:lvl5pPr>
            <a:lvl6pPr>
              <a:defRPr sz="100"/>
            </a:lvl6pPr>
            <a:lvl7pPr>
              <a:defRPr sz="100"/>
            </a:lvl7pPr>
            <a:lvl8pPr>
              <a:defRPr sz="100"/>
            </a:lvl8pPr>
            <a:lvl9pPr>
              <a:defRPr sz="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8927" y="3509974"/>
            <a:ext cx="3506757" cy="6502640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75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927" y="780065"/>
            <a:ext cx="3506757" cy="2729969"/>
          </a:xfrm>
        </p:spPr>
        <p:txBody>
          <a:bodyPr anchor="b"/>
          <a:lstStyle>
            <a:lvl1pPr>
              <a:defRPr sz="1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22356" y="1684578"/>
            <a:ext cx="5504349" cy="8314493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8927" y="3509974"/>
            <a:ext cx="3506757" cy="6502640"/>
          </a:xfrm>
        </p:spPr>
        <p:txBody>
          <a:bodyPr/>
          <a:lstStyle>
            <a:lvl1pPr marL="0" indent="0">
              <a:buNone/>
              <a:defRPr sz="100"/>
            </a:lvl1pPr>
            <a:lvl2pPr marL="0" indent="0">
              <a:buNone/>
              <a:defRPr sz="100"/>
            </a:lvl2pPr>
            <a:lvl3pPr marL="0" indent="0">
              <a:buNone/>
              <a:defRPr sz="100"/>
            </a:lvl3pPr>
            <a:lvl4pPr marL="0" indent="0">
              <a:buNone/>
              <a:defRPr sz="100"/>
            </a:lvl4pPr>
            <a:lvl5pPr marL="0" indent="0">
              <a:buNone/>
              <a:defRPr sz="100"/>
            </a:lvl5pPr>
            <a:lvl6pPr marL="0" indent="0">
              <a:buNone/>
              <a:defRPr sz="100"/>
            </a:lvl6pPr>
            <a:lvl7pPr marL="0" indent="0">
              <a:buNone/>
              <a:defRPr sz="100"/>
            </a:lvl7pPr>
            <a:lvl8pPr marL="0" indent="0">
              <a:buNone/>
              <a:defRPr sz="100"/>
            </a:lvl8pPr>
            <a:lvl9pPr marL="0" indent="0">
              <a:buNone/>
              <a:defRPr sz="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87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7510" y="622913"/>
            <a:ext cx="9377780" cy="2261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7510" y="3114598"/>
            <a:ext cx="9377780" cy="7423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7531" y="10844072"/>
            <a:ext cx="2446377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76FDF-767E-4B82-9D90-ABA5596C0E87}" type="datetimeFigureOut">
              <a:rPr lang="en-GB" smtClean="0"/>
              <a:t>16/05/2025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01616" y="10844072"/>
            <a:ext cx="3669566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8930" y="10844072"/>
            <a:ext cx="2446377" cy="6229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47B6-00C6-45A1-AA07-2E93CEFE98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1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0" rtl="0" eaLnBrk="1" latinLnBrk="0" hangingPunct="1">
        <a:lnSpc>
          <a:spcPct val="90000"/>
        </a:lnSpc>
        <a:spcBef>
          <a:spcPct val="0"/>
        </a:spcBef>
        <a:buNone/>
        <a:defRPr sz="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0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Char char="•"/>
        <a:defRPr sz="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1pPr>
      <a:lvl2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3pPr>
      <a:lvl4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l" defTabSz="0" rtl="0" eaLnBrk="1" latinLnBrk="0" hangingPunct="1">
        <a:defRPr sz="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5" name="conFrom42To6">
            <a:extLst>
              <a:ext uri="{FF2B5EF4-FFF2-40B4-BE49-F238E27FC236}">
                <a16:creationId xmlns:a16="http://schemas.microsoft.com/office/drawing/2014/main" id="{1FCA251D-A98A-BD5C-069A-53E7316AA968}"/>
              </a:ext>
            </a:extLst>
          </p:cNvPr>
          <p:cNvCxnSpPr>
            <a:cxnSpLocks/>
            <a:stCxn id="214" idx="1"/>
            <a:endCxn id="42" idx="1"/>
          </p:cNvCxnSpPr>
          <p:nvPr/>
        </p:nvCxnSpPr>
        <p:spPr>
          <a:xfrm rot="10800000">
            <a:off x="6624001" y="1890000"/>
            <a:ext cx="143999" cy="5544000"/>
          </a:xfrm>
          <a:prstGeom prst="bentConnector3">
            <a:avLst>
              <a:gd name="adj1" fmla="val 258751"/>
            </a:avLst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2" name="titlebox0">
            <a:extLst>
              <a:ext uri="{FF2B5EF4-FFF2-40B4-BE49-F238E27FC236}">
                <a16:creationId xmlns:a16="http://schemas.microsoft.com/office/drawing/2014/main" id="{D65D7E61-8E77-27C3-C910-EDD0F92EF479}"/>
              </a:ext>
            </a:extLst>
          </p:cNvPr>
          <p:cNvSpPr txBox="1"/>
          <p:nvPr/>
        </p:nvSpPr>
        <p:spPr>
          <a:xfrm>
            <a:off x="288000" y="288000"/>
            <a:ext cx="2016000" cy="288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/>
              <a:t>Organisational Structure 2024-25</a:t>
            </a:r>
          </a:p>
        </p:txBody>
      </p:sp>
      <p:sp>
        <p:nvSpPr>
          <p:cNvPr id="33" name="box1">
            <a:extLst>
              <a:ext uri="{FF2B5EF4-FFF2-40B4-BE49-F238E27FC236}">
                <a16:creationId xmlns:a16="http://schemas.microsoft.com/office/drawing/2014/main" id="{21EC390C-3220-39B4-BBFC-95FE0A74B0B4}"/>
              </a:ext>
            </a:extLst>
          </p:cNvPr>
          <p:cNvSpPr txBox="1"/>
          <p:nvPr/>
        </p:nvSpPr>
        <p:spPr>
          <a:xfrm>
            <a:off x="4932000" y="288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Thomas Stannard</a:t>
            </a:r>
          </a:p>
          <a:p>
            <a:endParaRPr lang="en-GB" dirty="0"/>
          </a:p>
          <a:p>
            <a:r>
              <a:rPr lang="en-GB" dirty="0"/>
              <a:t>Chief Executive</a:t>
            </a:r>
          </a:p>
          <a:p>
            <a:r>
              <a:rPr lang="en-GB" dirty="0"/>
              <a:t>(CEX)</a:t>
            </a:r>
          </a:p>
        </p:txBody>
      </p:sp>
      <p:sp>
        <p:nvSpPr>
          <p:cNvPr id="34" name="box2">
            <a:extLst>
              <a:ext uri="{FF2B5EF4-FFF2-40B4-BE49-F238E27FC236}">
                <a16:creationId xmlns:a16="http://schemas.microsoft.com/office/drawing/2014/main" id="{28507E61-27C4-E7D9-8B9E-3F3BA0302651}"/>
              </a:ext>
            </a:extLst>
          </p:cNvPr>
          <p:cNvSpPr txBox="1"/>
          <p:nvPr/>
        </p:nvSpPr>
        <p:spPr>
          <a:xfrm>
            <a:off x="432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Neil Fairlamb</a:t>
            </a:r>
          </a:p>
          <a:p>
            <a:endParaRPr lang="en-GB" dirty="0"/>
          </a:p>
          <a:p>
            <a:r>
              <a:rPr lang="en-GB" dirty="0"/>
              <a:t>Strategic Director Neighbourhoods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35" name="conFrom2To1">
            <a:extLst>
              <a:ext uri="{FF2B5EF4-FFF2-40B4-BE49-F238E27FC236}">
                <a16:creationId xmlns:a16="http://schemas.microsoft.com/office/drawing/2014/main" id="{0E31AFE9-9684-07FF-6981-8B49E056C212}"/>
              </a:ext>
            </a:extLst>
          </p:cNvPr>
          <p:cNvCxnSpPr>
            <a:cxnSpLocks/>
            <a:stCxn id="34" idx="0"/>
            <a:endCxn id="33" idx="2"/>
          </p:cNvCxnSpPr>
          <p:nvPr/>
        </p:nvCxnSpPr>
        <p:spPr>
          <a:xfrm rot="5400000" flipH="1" flipV="1">
            <a:off x="2952000" y="-972000"/>
            <a:ext cx="468000" cy="4500000"/>
          </a:xfrm>
          <a:prstGeom prst="bentConnector3">
            <a:avLst/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box3">
            <a:extLst>
              <a:ext uri="{FF2B5EF4-FFF2-40B4-BE49-F238E27FC236}">
                <a16:creationId xmlns:a16="http://schemas.microsoft.com/office/drawing/2014/main" id="{8AC76DED-9F3A-82D6-B2B0-D4882458B512}"/>
              </a:ext>
            </a:extLst>
          </p:cNvPr>
          <p:cNvSpPr txBox="1"/>
          <p:nvPr/>
        </p:nvSpPr>
        <p:spPr>
          <a:xfrm>
            <a:off x="1980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Sean McKendrick</a:t>
            </a:r>
          </a:p>
          <a:p>
            <a:endParaRPr lang="en-GB" dirty="0"/>
          </a:p>
          <a:p>
            <a:r>
              <a:rPr lang="en-GB" dirty="0"/>
              <a:t>Strategic Director Children’s &amp; Education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37" name="conFrom3To1">
            <a:extLst>
              <a:ext uri="{FF2B5EF4-FFF2-40B4-BE49-F238E27FC236}">
                <a16:creationId xmlns:a16="http://schemas.microsoft.com/office/drawing/2014/main" id="{2FA120BC-BA64-FFCA-5C80-0C48174C0AE8}"/>
              </a:ext>
            </a:extLst>
          </p:cNvPr>
          <p:cNvCxnSpPr>
            <a:cxnSpLocks/>
            <a:stCxn id="36" idx="0"/>
            <a:endCxn id="33" idx="2"/>
          </p:cNvCxnSpPr>
          <p:nvPr/>
        </p:nvCxnSpPr>
        <p:spPr>
          <a:xfrm rot="5400000" flipH="1" flipV="1">
            <a:off x="3726000" y="-198000"/>
            <a:ext cx="468000" cy="2952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box4">
            <a:extLst>
              <a:ext uri="{FF2B5EF4-FFF2-40B4-BE49-F238E27FC236}">
                <a16:creationId xmlns:a16="http://schemas.microsoft.com/office/drawing/2014/main" id="{D9C63F26-436D-B2C4-47BD-85A963B4674D}"/>
              </a:ext>
            </a:extLst>
          </p:cNvPr>
          <p:cNvSpPr txBox="1"/>
          <p:nvPr/>
        </p:nvSpPr>
        <p:spPr>
          <a:xfrm>
            <a:off x="3528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Rebecca Heron</a:t>
            </a:r>
          </a:p>
          <a:p>
            <a:endParaRPr lang="en-GB" dirty="0"/>
          </a:p>
          <a:p>
            <a:r>
              <a:rPr lang="en-GB" dirty="0"/>
              <a:t>Strategic Director Growth &amp; Development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39" name="conFrom4To1">
            <a:extLst>
              <a:ext uri="{FF2B5EF4-FFF2-40B4-BE49-F238E27FC236}">
                <a16:creationId xmlns:a16="http://schemas.microsoft.com/office/drawing/2014/main" id="{D3F054B1-74AF-72D8-69CF-891E6865DD97}"/>
              </a:ext>
            </a:extLst>
          </p:cNvPr>
          <p:cNvCxnSpPr>
            <a:cxnSpLocks/>
            <a:stCxn id="38" idx="0"/>
            <a:endCxn id="33" idx="2"/>
          </p:cNvCxnSpPr>
          <p:nvPr/>
        </p:nvCxnSpPr>
        <p:spPr>
          <a:xfrm rot="5400000" flipH="1" flipV="1">
            <a:off x="4500000" y="576000"/>
            <a:ext cx="468000" cy="1404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box5">
            <a:extLst>
              <a:ext uri="{FF2B5EF4-FFF2-40B4-BE49-F238E27FC236}">
                <a16:creationId xmlns:a16="http://schemas.microsoft.com/office/drawing/2014/main" id="{79EC2C81-5379-8AAE-723F-E7DB16F2CEA4}"/>
              </a:ext>
            </a:extLst>
          </p:cNvPr>
          <p:cNvSpPr txBox="1"/>
          <p:nvPr/>
        </p:nvSpPr>
        <p:spPr>
          <a:xfrm>
            <a:off x="5075999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Bernadette Enright</a:t>
            </a:r>
          </a:p>
          <a:p>
            <a:endParaRPr lang="en-GB" dirty="0"/>
          </a:p>
          <a:p>
            <a:r>
              <a:rPr lang="en-GB" dirty="0"/>
              <a:t>Executive Director Adult Social Service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41" name="conFrom5To1">
            <a:extLst>
              <a:ext uri="{FF2B5EF4-FFF2-40B4-BE49-F238E27FC236}">
                <a16:creationId xmlns:a16="http://schemas.microsoft.com/office/drawing/2014/main" id="{9B5493E6-7824-0AFE-B086-79D939646601}"/>
              </a:ext>
            </a:extLst>
          </p:cNvPr>
          <p:cNvCxnSpPr>
            <a:cxnSpLocks/>
            <a:stCxn id="40" idx="0"/>
            <a:endCxn id="33" idx="2"/>
          </p:cNvCxnSpPr>
          <p:nvPr/>
        </p:nvCxnSpPr>
        <p:spPr>
          <a:xfrm rot="16200000" flipV="1">
            <a:off x="5274000" y="1206000"/>
            <a:ext cx="468000" cy="143999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box6">
            <a:extLst>
              <a:ext uri="{FF2B5EF4-FFF2-40B4-BE49-F238E27FC236}">
                <a16:creationId xmlns:a16="http://schemas.microsoft.com/office/drawing/2014/main" id="{C1882508-89F1-A863-A5A3-0B1ABE1BA5FB}"/>
              </a:ext>
            </a:extLst>
          </p:cNvPr>
          <p:cNvSpPr txBox="1"/>
          <p:nvPr/>
        </p:nvSpPr>
        <p:spPr>
          <a:xfrm>
            <a:off x="6624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Cordelle Ofori</a:t>
            </a:r>
          </a:p>
          <a:p>
            <a:endParaRPr lang="en-GB" dirty="0"/>
          </a:p>
          <a:p>
            <a:r>
              <a:rPr lang="en-GB" dirty="0"/>
              <a:t>Director of Public Health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43" name="conFrom6To1">
            <a:extLst>
              <a:ext uri="{FF2B5EF4-FFF2-40B4-BE49-F238E27FC236}">
                <a16:creationId xmlns:a16="http://schemas.microsoft.com/office/drawing/2014/main" id="{3447094F-5519-7D30-979C-D619AA1839AA}"/>
              </a:ext>
            </a:extLst>
          </p:cNvPr>
          <p:cNvCxnSpPr>
            <a:cxnSpLocks/>
            <a:stCxn id="42" idx="0"/>
            <a:endCxn id="33" idx="2"/>
          </p:cNvCxnSpPr>
          <p:nvPr/>
        </p:nvCxnSpPr>
        <p:spPr>
          <a:xfrm rot="16200000" flipV="1">
            <a:off x="6048000" y="432000"/>
            <a:ext cx="468000" cy="1692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box7">
            <a:extLst>
              <a:ext uri="{FF2B5EF4-FFF2-40B4-BE49-F238E27FC236}">
                <a16:creationId xmlns:a16="http://schemas.microsoft.com/office/drawing/2014/main" id="{BA6A4A99-6D48-F373-DB6E-495467F330CF}"/>
              </a:ext>
            </a:extLst>
          </p:cNvPr>
          <p:cNvSpPr txBox="1"/>
          <p:nvPr/>
        </p:nvSpPr>
        <p:spPr>
          <a:xfrm>
            <a:off x="8172000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Marshall</a:t>
            </a:r>
          </a:p>
          <a:p>
            <a:endParaRPr lang="en-GB" dirty="0"/>
          </a:p>
          <a:p>
            <a:r>
              <a:rPr lang="en-GB" dirty="0"/>
              <a:t>Deputy Chief Executive</a:t>
            </a:r>
          </a:p>
          <a:p>
            <a:r>
              <a:rPr lang="en-GB" dirty="0"/>
              <a:t>(DCX)</a:t>
            </a:r>
          </a:p>
        </p:txBody>
      </p:sp>
      <p:cxnSp>
        <p:nvCxnSpPr>
          <p:cNvPr id="45" name="conFrom7To1">
            <a:extLst>
              <a:ext uri="{FF2B5EF4-FFF2-40B4-BE49-F238E27FC236}">
                <a16:creationId xmlns:a16="http://schemas.microsoft.com/office/drawing/2014/main" id="{523BB160-5147-E13F-FAF7-185EF1F98F02}"/>
              </a:ext>
            </a:extLst>
          </p:cNvPr>
          <p:cNvCxnSpPr>
            <a:cxnSpLocks/>
            <a:stCxn id="44" idx="0"/>
            <a:endCxn id="33" idx="2"/>
          </p:cNvCxnSpPr>
          <p:nvPr/>
        </p:nvCxnSpPr>
        <p:spPr>
          <a:xfrm rot="16200000" flipV="1">
            <a:off x="6822000" y="-342000"/>
            <a:ext cx="468000" cy="3240000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box8">
            <a:extLst>
              <a:ext uri="{FF2B5EF4-FFF2-40B4-BE49-F238E27FC236}">
                <a16:creationId xmlns:a16="http://schemas.microsoft.com/office/drawing/2014/main" id="{B3959A8C-BCED-8D38-2D52-008FC4A60D5D}"/>
              </a:ext>
            </a:extLst>
          </p:cNvPr>
          <p:cNvSpPr txBox="1"/>
          <p:nvPr/>
        </p:nvSpPr>
        <p:spPr>
          <a:xfrm>
            <a:off x="9575999" y="1512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Stephen Jones</a:t>
            </a:r>
          </a:p>
          <a:p>
            <a:endParaRPr lang="en-GB" dirty="0"/>
          </a:p>
          <a:p>
            <a:r>
              <a:rPr lang="en-GB" dirty="0"/>
              <a:t>Director Core Cities</a:t>
            </a:r>
          </a:p>
          <a:p>
            <a:r>
              <a:rPr lang="en-GB" dirty="0"/>
              <a:t>(DIRCOREC)</a:t>
            </a:r>
          </a:p>
        </p:txBody>
      </p:sp>
      <p:cxnSp>
        <p:nvCxnSpPr>
          <p:cNvPr id="47" name="conFrom8To1">
            <a:extLst>
              <a:ext uri="{FF2B5EF4-FFF2-40B4-BE49-F238E27FC236}">
                <a16:creationId xmlns:a16="http://schemas.microsoft.com/office/drawing/2014/main" id="{B5D16D51-5A38-0376-B07C-B4989BA1FEEA}"/>
              </a:ext>
            </a:extLst>
          </p:cNvPr>
          <p:cNvCxnSpPr>
            <a:cxnSpLocks/>
            <a:stCxn id="46" idx="0"/>
            <a:endCxn id="33" idx="2"/>
          </p:cNvCxnSpPr>
          <p:nvPr/>
        </p:nvCxnSpPr>
        <p:spPr>
          <a:xfrm rot="16200000" flipV="1">
            <a:off x="7524000" y="-1044000"/>
            <a:ext cx="468000" cy="4643999"/>
          </a:xfrm>
          <a:prstGeom prst="bentConnector3">
            <a:avLst>
              <a:gd name="adj1" fmla="val 5000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box9">
            <a:extLst>
              <a:ext uri="{FF2B5EF4-FFF2-40B4-BE49-F238E27FC236}">
                <a16:creationId xmlns:a16="http://schemas.microsoft.com/office/drawing/2014/main" id="{944E7858-45F4-B4C2-6B0F-517B99B9F783}"/>
              </a:ext>
            </a:extLst>
          </p:cNvPr>
          <p:cNvSpPr txBox="1"/>
          <p:nvPr/>
        </p:nvSpPr>
        <p:spPr>
          <a:xfrm>
            <a:off x="576000" y="7052254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David Moutrey</a:t>
            </a:r>
          </a:p>
          <a:p>
            <a:endParaRPr lang="en-GB" dirty="0"/>
          </a:p>
          <a:p>
            <a:r>
              <a:rPr lang="en-GB" dirty="0"/>
              <a:t>Agency Contractor</a:t>
            </a:r>
          </a:p>
          <a:p>
            <a:endParaRPr lang="en-GB" dirty="0"/>
          </a:p>
          <a:p>
            <a:r>
              <a:rPr lang="en-GB" dirty="0"/>
              <a:t>Seconded from Home</a:t>
            </a:r>
          </a:p>
        </p:txBody>
      </p:sp>
      <p:cxnSp>
        <p:nvCxnSpPr>
          <p:cNvPr id="49" name="conFrom9To2">
            <a:extLst>
              <a:ext uri="{FF2B5EF4-FFF2-40B4-BE49-F238E27FC236}">
                <a16:creationId xmlns:a16="http://schemas.microsoft.com/office/drawing/2014/main" id="{35E2C3B6-FFA8-48A2-AD49-0DD886FA16BE}"/>
              </a:ext>
            </a:extLst>
          </p:cNvPr>
          <p:cNvCxnSpPr>
            <a:cxnSpLocks/>
            <a:stCxn id="48" idx="1"/>
            <a:endCxn id="34" idx="1"/>
          </p:cNvCxnSpPr>
          <p:nvPr/>
        </p:nvCxnSpPr>
        <p:spPr>
          <a:xfrm rot="10800000">
            <a:off x="432000" y="1890000"/>
            <a:ext cx="144000" cy="5540254"/>
          </a:xfrm>
          <a:prstGeom prst="bentConnector3">
            <a:avLst>
              <a:gd name="adj1" fmla="val 258750"/>
            </a:avLst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box10">
            <a:extLst>
              <a:ext uri="{FF2B5EF4-FFF2-40B4-BE49-F238E27FC236}">
                <a16:creationId xmlns:a16="http://schemas.microsoft.com/office/drawing/2014/main" id="{589547D2-D495-0693-3140-C6641C52D25E}"/>
              </a:ext>
            </a:extLst>
          </p:cNvPr>
          <p:cNvSpPr txBox="1"/>
          <p:nvPr/>
        </p:nvSpPr>
        <p:spPr>
          <a:xfrm>
            <a:off x="576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Director of Commercial &amp; Operations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1" name="conFrom10To2">
            <a:extLst>
              <a:ext uri="{FF2B5EF4-FFF2-40B4-BE49-F238E27FC236}">
                <a16:creationId xmlns:a16="http://schemas.microsoft.com/office/drawing/2014/main" id="{796AAFF5-16E2-2788-B2C8-887392FD27FD}"/>
              </a:ext>
            </a:extLst>
          </p:cNvPr>
          <p:cNvCxnSpPr>
            <a:cxnSpLocks/>
            <a:stCxn id="50" idx="1"/>
            <a:endCxn id="34" idx="1"/>
          </p:cNvCxnSpPr>
          <p:nvPr/>
        </p:nvCxnSpPr>
        <p:spPr>
          <a:xfrm rot="10800000">
            <a:off x="432000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box11">
            <a:extLst>
              <a:ext uri="{FF2B5EF4-FFF2-40B4-BE49-F238E27FC236}">
                <a16:creationId xmlns:a16="http://schemas.microsoft.com/office/drawing/2014/main" id="{6ECC2272-A814-6886-7986-B5DDF853AC17}"/>
              </a:ext>
            </a:extLst>
          </p:cNvPr>
          <p:cNvSpPr txBox="1"/>
          <p:nvPr/>
        </p:nvSpPr>
        <p:spPr>
          <a:xfrm>
            <a:off x="576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Kevin Hicks</a:t>
            </a:r>
          </a:p>
          <a:p>
            <a:endParaRPr lang="en-GB" dirty="0"/>
          </a:p>
          <a:p>
            <a:r>
              <a:rPr lang="en-GB" dirty="0"/>
              <a:t>Director of Highways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3" name="conFrom11To2">
            <a:extLst>
              <a:ext uri="{FF2B5EF4-FFF2-40B4-BE49-F238E27FC236}">
                <a16:creationId xmlns:a16="http://schemas.microsoft.com/office/drawing/2014/main" id="{20A7E296-638B-4501-EC78-9E6A1EE941D8}"/>
              </a:ext>
            </a:extLst>
          </p:cNvPr>
          <p:cNvCxnSpPr>
            <a:cxnSpLocks/>
            <a:stCxn id="52" idx="1"/>
            <a:endCxn id="34" idx="1"/>
          </p:cNvCxnSpPr>
          <p:nvPr/>
        </p:nvCxnSpPr>
        <p:spPr>
          <a:xfrm rot="10800000">
            <a:off x="432000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box12">
            <a:extLst>
              <a:ext uri="{FF2B5EF4-FFF2-40B4-BE49-F238E27FC236}">
                <a16:creationId xmlns:a16="http://schemas.microsoft.com/office/drawing/2014/main" id="{1DDC5E94-5D66-EB00-7ACD-AED1BD8A1D78}"/>
              </a:ext>
            </a:extLst>
          </p:cNvPr>
          <p:cNvSpPr txBox="1"/>
          <p:nvPr/>
        </p:nvSpPr>
        <p:spPr>
          <a:xfrm>
            <a:off x="576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Director Of Housing Operations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5" name="conFrom12To2">
            <a:extLst>
              <a:ext uri="{FF2B5EF4-FFF2-40B4-BE49-F238E27FC236}">
                <a16:creationId xmlns:a16="http://schemas.microsoft.com/office/drawing/2014/main" id="{7E0FB506-07E0-531D-BB2D-8539115572CA}"/>
              </a:ext>
            </a:extLst>
          </p:cNvPr>
          <p:cNvCxnSpPr>
            <a:cxnSpLocks/>
            <a:stCxn id="54" idx="1"/>
            <a:endCxn id="34" idx="1"/>
          </p:cNvCxnSpPr>
          <p:nvPr/>
        </p:nvCxnSpPr>
        <p:spPr>
          <a:xfrm rot="10800000">
            <a:off x="432000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box13">
            <a:extLst>
              <a:ext uri="{FF2B5EF4-FFF2-40B4-BE49-F238E27FC236}">
                <a16:creationId xmlns:a16="http://schemas.microsoft.com/office/drawing/2014/main" id="{0E33D78F-151A-6D91-FB40-EB70E2AF8462}"/>
              </a:ext>
            </a:extLst>
          </p:cNvPr>
          <p:cNvSpPr txBox="1"/>
          <p:nvPr/>
        </p:nvSpPr>
        <p:spPr>
          <a:xfrm>
            <a:off x="576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John Rooney</a:t>
            </a:r>
          </a:p>
          <a:p>
            <a:endParaRPr lang="en-GB" dirty="0"/>
          </a:p>
          <a:p>
            <a:r>
              <a:rPr lang="en-GB" dirty="0"/>
              <a:t>Director of Neighbourhood Delivery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7" name="conFrom13To2">
            <a:extLst>
              <a:ext uri="{FF2B5EF4-FFF2-40B4-BE49-F238E27FC236}">
                <a16:creationId xmlns:a16="http://schemas.microsoft.com/office/drawing/2014/main" id="{D997480E-F00F-53A4-BBC5-0B566B1594DE}"/>
              </a:ext>
            </a:extLst>
          </p:cNvPr>
          <p:cNvCxnSpPr>
            <a:cxnSpLocks/>
            <a:stCxn id="56" idx="1"/>
            <a:endCxn id="34" idx="1"/>
          </p:cNvCxnSpPr>
          <p:nvPr/>
        </p:nvCxnSpPr>
        <p:spPr>
          <a:xfrm rot="10800000">
            <a:off x="432000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box14">
            <a:extLst>
              <a:ext uri="{FF2B5EF4-FFF2-40B4-BE49-F238E27FC236}">
                <a16:creationId xmlns:a16="http://schemas.microsoft.com/office/drawing/2014/main" id="{7F6F5941-98BE-4432-978F-35690660932B}"/>
              </a:ext>
            </a:extLst>
          </p:cNvPr>
          <p:cNvSpPr txBox="1"/>
          <p:nvPr/>
        </p:nvSpPr>
        <p:spPr>
          <a:xfrm>
            <a:off x="576000" y="2519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Shefali Kapoor</a:t>
            </a:r>
          </a:p>
          <a:p>
            <a:endParaRPr lang="en-GB" dirty="0"/>
          </a:p>
          <a:p>
            <a:r>
              <a:rPr lang="en-GB" dirty="0"/>
              <a:t>Director of Communities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59" name="conFrom14To2">
            <a:extLst>
              <a:ext uri="{FF2B5EF4-FFF2-40B4-BE49-F238E27FC236}">
                <a16:creationId xmlns:a16="http://schemas.microsoft.com/office/drawing/2014/main" id="{A7E0A0AD-C1D0-E889-1475-B55E28B461CC}"/>
              </a:ext>
            </a:extLst>
          </p:cNvPr>
          <p:cNvCxnSpPr>
            <a:cxnSpLocks/>
            <a:stCxn id="58" idx="1"/>
            <a:endCxn id="34" idx="1"/>
          </p:cNvCxnSpPr>
          <p:nvPr/>
        </p:nvCxnSpPr>
        <p:spPr>
          <a:xfrm rot="10800000">
            <a:off x="432000" y="1890001"/>
            <a:ext cx="144000" cy="1007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box15">
            <a:extLst>
              <a:ext uri="{FF2B5EF4-FFF2-40B4-BE49-F238E27FC236}">
                <a16:creationId xmlns:a16="http://schemas.microsoft.com/office/drawing/2014/main" id="{EF20E082-25F7-90CC-5BC0-EA184B154C78}"/>
              </a:ext>
            </a:extLst>
          </p:cNvPr>
          <p:cNvSpPr txBox="1"/>
          <p:nvPr/>
        </p:nvSpPr>
        <p:spPr>
          <a:xfrm>
            <a:off x="2124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Amanda Corcoran</a:t>
            </a:r>
          </a:p>
          <a:p>
            <a:endParaRPr lang="en-GB" dirty="0"/>
          </a:p>
          <a:p>
            <a:r>
              <a:rPr lang="en-GB" dirty="0"/>
              <a:t>Director of Education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61" name="conFrom15To3">
            <a:extLst>
              <a:ext uri="{FF2B5EF4-FFF2-40B4-BE49-F238E27FC236}">
                <a16:creationId xmlns:a16="http://schemas.microsoft.com/office/drawing/2014/main" id="{63FFA61D-9642-57D7-6485-AAE5BF6096B8}"/>
              </a:ext>
            </a:extLst>
          </p:cNvPr>
          <p:cNvCxnSpPr>
            <a:cxnSpLocks/>
            <a:stCxn id="60" idx="1"/>
            <a:endCxn id="36" idx="1"/>
          </p:cNvCxnSpPr>
          <p:nvPr/>
        </p:nvCxnSpPr>
        <p:spPr>
          <a:xfrm rot="10800000">
            <a:off x="1980000" y="1890000"/>
            <a:ext cx="144000" cy="1008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box16">
            <a:extLst>
              <a:ext uri="{FF2B5EF4-FFF2-40B4-BE49-F238E27FC236}">
                <a16:creationId xmlns:a16="http://schemas.microsoft.com/office/drawing/2014/main" id="{2152454D-A295-BD26-5972-42A3A51692DB}"/>
              </a:ext>
            </a:extLst>
          </p:cNvPr>
          <p:cNvSpPr txBox="1"/>
          <p:nvPr/>
        </p:nvSpPr>
        <p:spPr>
          <a:xfrm>
            <a:off x="2124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Austin</a:t>
            </a:r>
          </a:p>
          <a:p>
            <a:endParaRPr lang="en-GB" dirty="0"/>
          </a:p>
          <a:p>
            <a:r>
              <a:rPr lang="en-GB" dirty="0"/>
              <a:t>Strategic Lead Commissioning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63" name="conFrom16To3">
            <a:extLst>
              <a:ext uri="{FF2B5EF4-FFF2-40B4-BE49-F238E27FC236}">
                <a16:creationId xmlns:a16="http://schemas.microsoft.com/office/drawing/2014/main" id="{FC5893D0-CF6D-9C83-30D0-8EF39B0CBC1F}"/>
              </a:ext>
            </a:extLst>
          </p:cNvPr>
          <p:cNvCxnSpPr>
            <a:cxnSpLocks/>
            <a:stCxn id="62" idx="1"/>
            <a:endCxn id="36" idx="1"/>
          </p:cNvCxnSpPr>
          <p:nvPr/>
        </p:nvCxnSpPr>
        <p:spPr>
          <a:xfrm rot="10800000">
            <a:off x="1980000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box17">
            <a:extLst>
              <a:ext uri="{FF2B5EF4-FFF2-40B4-BE49-F238E27FC236}">
                <a16:creationId xmlns:a16="http://schemas.microsoft.com/office/drawing/2014/main" id="{3348EAD8-6AF3-E0B0-4A94-4F942B19994E}"/>
              </a:ext>
            </a:extLst>
          </p:cNvPr>
          <p:cNvSpPr txBox="1"/>
          <p:nvPr/>
        </p:nvSpPr>
        <p:spPr>
          <a:xfrm>
            <a:off x="2124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Catherine Rose</a:t>
            </a:r>
          </a:p>
          <a:p>
            <a:endParaRPr lang="en-GB" dirty="0"/>
          </a:p>
          <a:p>
            <a:r>
              <a:rPr lang="en-GB" dirty="0"/>
              <a:t>Assistant Director (Safeguard &amp; Practice)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145" name="conFrom17To3">
            <a:extLst>
              <a:ext uri="{FF2B5EF4-FFF2-40B4-BE49-F238E27FC236}">
                <a16:creationId xmlns:a16="http://schemas.microsoft.com/office/drawing/2014/main" id="{DF4D0620-0485-902A-FFD1-E4DEAAE8CA88}"/>
              </a:ext>
            </a:extLst>
          </p:cNvPr>
          <p:cNvCxnSpPr>
            <a:cxnSpLocks/>
            <a:stCxn id="144" idx="1"/>
            <a:endCxn id="36" idx="1"/>
          </p:cNvCxnSpPr>
          <p:nvPr/>
        </p:nvCxnSpPr>
        <p:spPr>
          <a:xfrm rot="10800000">
            <a:off x="1980000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box18">
            <a:extLst>
              <a:ext uri="{FF2B5EF4-FFF2-40B4-BE49-F238E27FC236}">
                <a16:creationId xmlns:a16="http://schemas.microsoft.com/office/drawing/2014/main" id="{A75C302B-CF2A-DE77-DE8F-5C114F8B7A99}"/>
              </a:ext>
            </a:extLst>
          </p:cNvPr>
          <p:cNvSpPr txBox="1"/>
          <p:nvPr/>
        </p:nvSpPr>
        <p:spPr>
          <a:xfrm>
            <a:off x="2124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Deputy Strategic Director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47" name="conFrom18To3">
            <a:extLst>
              <a:ext uri="{FF2B5EF4-FFF2-40B4-BE49-F238E27FC236}">
                <a16:creationId xmlns:a16="http://schemas.microsoft.com/office/drawing/2014/main" id="{DAB47104-3AF6-CE9B-4D05-F9B99B1D0057}"/>
              </a:ext>
            </a:extLst>
          </p:cNvPr>
          <p:cNvCxnSpPr>
            <a:cxnSpLocks/>
            <a:stCxn id="146" idx="1"/>
            <a:endCxn id="36" idx="1"/>
          </p:cNvCxnSpPr>
          <p:nvPr/>
        </p:nvCxnSpPr>
        <p:spPr>
          <a:xfrm rot="10800000">
            <a:off x="1980000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box19">
            <a:extLst>
              <a:ext uri="{FF2B5EF4-FFF2-40B4-BE49-F238E27FC236}">
                <a16:creationId xmlns:a16="http://schemas.microsoft.com/office/drawing/2014/main" id="{3F6480B0-0D22-A506-A9DE-FF0A87ADC647}"/>
              </a:ext>
            </a:extLst>
          </p:cNvPr>
          <p:cNvSpPr txBox="1"/>
          <p:nvPr/>
        </p:nvSpPr>
        <p:spPr>
          <a:xfrm>
            <a:off x="2124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Allen</a:t>
            </a:r>
          </a:p>
          <a:p>
            <a:endParaRPr lang="en-GB" dirty="0"/>
          </a:p>
          <a:p>
            <a:r>
              <a:rPr lang="en-GB" dirty="0"/>
              <a:t>Assistant Director (Cared for Children)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49" name="conFrom19To3">
            <a:extLst>
              <a:ext uri="{FF2B5EF4-FFF2-40B4-BE49-F238E27FC236}">
                <a16:creationId xmlns:a16="http://schemas.microsoft.com/office/drawing/2014/main" id="{D3DB98A7-4C37-9FA7-9D40-EBDD9C3904B5}"/>
              </a:ext>
            </a:extLst>
          </p:cNvPr>
          <p:cNvCxnSpPr>
            <a:cxnSpLocks/>
            <a:stCxn id="148" idx="1"/>
            <a:endCxn id="36" idx="1"/>
          </p:cNvCxnSpPr>
          <p:nvPr/>
        </p:nvCxnSpPr>
        <p:spPr>
          <a:xfrm rot="10800000">
            <a:off x="1980000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box20">
            <a:extLst>
              <a:ext uri="{FF2B5EF4-FFF2-40B4-BE49-F238E27FC236}">
                <a16:creationId xmlns:a16="http://schemas.microsoft.com/office/drawing/2014/main" id="{12D7075B-8699-59CD-33AC-A856DEEF4741}"/>
              </a:ext>
            </a:extLst>
          </p:cNvPr>
          <p:cNvSpPr txBox="1"/>
          <p:nvPr/>
        </p:nvSpPr>
        <p:spPr>
          <a:xfrm>
            <a:off x="2124000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Julie Heslop</a:t>
            </a:r>
          </a:p>
          <a:p>
            <a:endParaRPr lang="en-GB" dirty="0"/>
          </a:p>
          <a:p>
            <a:r>
              <a:rPr lang="en-GB" dirty="0"/>
              <a:t>Assistant Director (Early Help)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51" name="conFrom20To3">
            <a:extLst>
              <a:ext uri="{FF2B5EF4-FFF2-40B4-BE49-F238E27FC236}">
                <a16:creationId xmlns:a16="http://schemas.microsoft.com/office/drawing/2014/main" id="{9188D39E-7EF6-1EC7-8DD3-593BAD3554A1}"/>
              </a:ext>
            </a:extLst>
          </p:cNvPr>
          <p:cNvCxnSpPr>
            <a:cxnSpLocks/>
            <a:stCxn id="150" idx="1"/>
            <a:endCxn id="36" idx="1"/>
          </p:cNvCxnSpPr>
          <p:nvPr/>
        </p:nvCxnSpPr>
        <p:spPr>
          <a:xfrm rot="10800000">
            <a:off x="1980000" y="1890000"/>
            <a:ext cx="144000" cy="55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box21">
            <a:extLst>
              <a:ext uri="{FF2B5EF4-FFF2-40B4-BE49-F238E27FC236}">
                <a16:creationId xmlns:a16="http://schemas.microsoft.com/office/drawing/2014/main" id="{5E4EDC36-1F06-E523-B481-9FC88447CCC8}"/>
              </a:ext>
            </a:extLst>
          </p:cNvPr>
          <p:cNvSpPr txBox="1"/>
          <p:nvPr/>
        </p:nvSpPr>
        <p:spPr>
          <a:xfrm>
            <a:off x="2124000" y="79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Edele Ion</a:t>
            </a:r>
          </a:p>
          <a:p>
            <a:endParaRPr lang="en-GB" dirty="0"/>
          </a:p>
          <a:p>
            <a:r>
              <a:rPr lang="en-GB" dirty="0"/>
              <a:t>Assistant Director (Provider Services)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161" name="conFrom21To3">
            <a:extLst>
              <a:ext uri="{FF2B5EF4-FFF2-40B4-BE49-F238E27FC236}">
                <a16:creationId xmlns:a16="http://schemas.microsoft.com/office/drawing/2014/main" id="{298CE8FD-65E8-1FF1-3D6C-6F6F1173F827}"/>
              </a:ext>
            </a:extLst>
          </p:cNvPr>
          <p:cNvCxnSpPr>
            <a:cxnSpLocks/>
            <a:stCxn id="160" idx="1"/>
            <a:endCxn id="36" idx="1"/>
          </p:cNvCxnSpPr>
          <p:nvPr/>
        </p:nvCxnSpPr>
        <p:spPr>
          <a:xfrm rot="10800000">
            <a:off x="1980000" y="1890000"/>
            <a:ext cx="144000" cy="64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box22">
            <a:extLst>
              <a:ext uri="{FF2B5EF4-FFF2-40B4-BE49-F238E27FC236}">
                <a16:creationId xmlns:a16="http://schemas.microsoft.com/office/drawing/2014/main" id="{27C60A5F-7285-A9CF-722A-24FF716C8309}"/>
              </a:ext>
            </a:extLst>
          </p:cNvPr>
          <p:cNvSpPr txBox="1"/>
          <p:nvPr/>
        </p:nvSpPr>
        <p:spPr>
          <a:xfrm>
            <a:off x="2124000" y="88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Susan Butlin</a:t>
            </a:r>
          </a:p>
          <a:p>
            <a:endParaRPr lang="en-GB" dirty="0"/>
          </a:p>
          <a:p>
            <a:r>
              <a:rPr lang="en-GB" dirty="0"/>
              <a:t>Assistant Director (Localities)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63" name="conFrom22To3">
            <a:extLst>
              <a:ext uri="{FF2B5EF4-FFF2-40B4-BE49-F238E27FC236}">
                <a16:creationId xmlns:a16="http://schemas.microsoft.com/office/drawing/2014/main" id="{428B63A3-305F-479F-5FB4-855B5B6FDD9D}"/>
              </a:ext>
            </a:extLst>
          </p:cNvPr>
          <p:cNvCxnSpPr>
            <a:cxnSpLocks/>
            <a:stCxn id="162" idx="1"/>
            <a:endCxn id="36" idx="1"/>
          </p:cNvCxnSpPr>
          <p:nvPr/>
        </p:nvCxnSpPr>
        <p:spPr>
          <a:xfrm rot="10800000">
            <a:off x="1980000" y="1890000"/>
            <a:ext cx="144000" cy="73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box23">
            <a:extLst>
              <a:ext uri="{FF2B5EF4-FFF2-40B4-BE49-F238E27FC236}">
                <a16:creationId xmlns:a16="http://schemas.microsoft.com/office/drawing/2014/main" id="{EF50B077-5E96-BA01-60BA-CE9D17C55ED4}"/>
              </a:ext>
            </a:extLst>
          </p:cNvPr>
          <p:cNvSpPr txBox="1"/>
          <p:nvPr/>
        </p:nvSpPr>
        <p:spPr>
          <a:xfrm>
            <a:off x="2124000" y="97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Roisin McLaughlin</a:t>
            </a:r>
          </a:p>
          <a:p>
            <a:endParaRPr lang="en-GB" dirty="0"/>
          </a:p>
          <a:p>
            <a:r>
              <a:rPr lang="en-GB" dirty="0"/>
              <a:t>Assistant Director (Localities)</a:t>
            </a:r>
          </a:p>
          <a:p>
            <a:r>
              <a:rPr lang="en-GB" dirty="0"/>
              <a:t>(SS2 2019)</a:t>
            </a:r>
          </a:p>
        </p:txBody>
      </p:sp>
      <p:cxnSp>
        <p:nvCxnSpPr>
          <p:cNvPr id="165" name="conFrom23To3">
            <a:extLst>
              <a:ext uri="{FF2B5EF4-FFF2-40B4-BE49-F238E27FC236}">
                <a16:creationId xmlns:a16="http://schemas.microsoft.com/office/drawing/2014/main" id="{778AB6E2-A0AB-7C25-3A03-9DE92426B3F0}"/>
              </a:ext>
            </a:extLst>
          </p:cNvPr>
          <p:cNvCxnSpPr>
            <a:cxnSpLocks/>
            <a:stCxn id="164" idx="1"/>
            <a:endCxn id="36" idx="1"/>
          </p:cNvCxnSpPr>
          <p:nvPr/>
        </p:nvCxnSpPr>
        <p:spPr>
          <a:xfrm rot="10800000">
            <a:off x="1980000" y="1890001"/>
            <a:ext cx="144000" cy="82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box24">
            <a:extLst>
              <a:ext uri="{FF2B5EF4-FFF2-40B4-BE49-F238E27FC236}">
                <a16:creationId xmlns:a16="http://schemas.microsoft.com/office/drawing/2014/main" id="{93E19A65-76DC-2A7F-24EB-0797B72D5A27}"/>
              </a:ext>
            </a:extLst>
          </p:cNvPr>
          <p:cNvSpPr txBox="1"/>
          <p:nvPr/>
        </p:nvSpPr>
        <p:spPr>
          <a:xfrm>
            <a:off x="2124000" y="106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Sean Walsh</a:t>
            </a:r>
          </a:p>
          <a:p>
            <a:endParaRPr lang="en-GB" dirty="0"/>
          </a:p>
          <a:p>
            <a:r>
              <a:rPr lang="en-GB" dirty="0"/>
              <a:t>Assistant Director (Localities)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67" name="conFrom24To3">
            <a:extLst>
              <a:ext uri="{FF2B5EF4-FFF2-40B4-BE49-F238E27FC236}">
                <a16:creationId xmlns:a16="http://schemas.microsoft.com/office/drawing/2014/main" id="{E3531766-BADA-B970-882D-D096CFB73E51}"/>
              </a:ext>
            </a:extLst>
          </p:cNvPr>
          <p:cNvCxnSpPr>
            <a:cxnSpLocks/>
            <a:stCxn id="166" idx="1"/>
            <a:endCxn id="36" idx="1"/>
          </p:cNvCxnSpPr>
          <p:nvPr/>
        </p:nvCxnSpPr>
        <p:spPr>
          <a:xfrm rot="10800000">
            <a:off x="1980000" y="1890001"/>
            <a:ext cx="144000" cy="91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box25">
            <a:extLst>
              <a:ext uri="{FF2B5EF4-FFF2-40B4-BE49-F238E27FC236}">
                <a16:creationId xmlns:a16="http://schemas.microsoft.com/office/drawing/2014/main" id="{F7954E00-BE47-B024-6437-48D52959EE06}"/>
              </a:ext>
            </a:extLst>
          </p:cNvPr>
          <p:cNvSpPr txBox="1"/>
          <p:nvPr/>
        </p:nvSpPr>
        <p:spPr>
          <a:xfrm>
            <a:off x="3672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Patricia Bartoli</a:t>
            </a:r>
          </a:p>
          <a:p>
            <a:endParaRPr lang="en-GB" dirty="0"/>
          </a:p>
          <a:p>
            <a:r>
              <a:rPr lang="en-GB" dirty="0"/>
              <a:t>Director of City Centre Growth &amp; Infrastructure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69" name="conFrom25To4">
            <a:extLst>
              <a:ext uri="{FF2B5EF4-FFF2-40B4-BE49-F238E27FC236}">
                <a16:creationId xmlns:a16="http://schemas.microsoft.com/office/drawing/2014/main" id="{D878022C-0E12-5730-4755-6F12E2BD3A2D}"/>
              </a:ext>
            </a:extLst>
          </p:cNvPr>
          <p:cNvCxnSpPr>
            <a:cxnSpLocks/>
            <a:stCxn id="168" idx="1"/>
            <a:endCxn id="38" idx="1"/>
          </p:cNvCxnSpPr>
          <p:nvPr/>
        </p:nvCxnSpPr>
        <p:spPr>
          <a:xfrm rot="10800000">
            <a:off x="3528000" y="1890000"/>
            <a:ext cx="144000" cy="1008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box26">
            <a:extLst>
              <a:ext uri="{FF2B5EF4-FFF2-40B4-BE49-F238E27FC236}">
                <a16:creationId xmlns:a16="http://schemas.microsoft.com/office/drawing/2014/main" id="{5CE83858-4AC0-C420-9C47-CB4B910FBB6C}"/>
              </a:ext>
            </a:extLst>
          </p:cNvPr>
          <p:cNvSpPr txBox="1"/>
          <p:nvPr/>
        </p:nvSpPr>
        <p:spPr>
          <a:xfrm>
            <a:off x="3672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David Lynch</a:t>
            </a:r>
          </a:p>
          <a:p>
            <a:endParaRPr lang="en-GB" dirty="0"/>
          </a:p>
          <a:p>
            <a:r>
              <a:rPr lang="en-GB" dirty="0"/>
              <a:t>Director of Development &amp; Strategic Housing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71" name="conFrom26To4">
            <a:extLst>
              <a:ext uri="{FF2B5EF4-FFF2-40B4-BE49-F238E27FC236}">
                <a16:creationId xmlns:a16="http://schemas.microsoft.com/office/drawing/2014/main" id="{5B32A1FC-F1DC-9D54-F12F-BB39D6894490}"/>
              </a:ext>
            </a:extLst>
          </p:cNvPr>
          <p:cNvCxnSpPr>
            <a:cxnSpLocks/>
            <a:stCxn id="170" idx="1"/>
            <a:endCxn id="38" idx="1"/>
          </p:cNvCxnSpPr>
          <p:nvPr/>
        </p:nvCxnSpPr>
        <p:spPr>
          <a:xfrm rot="10800000">
            <a:off x="3528000" y="1890000"/>
            <a:ext cx="144000" cy="19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box27">
            <a:extLst>
              <a:ext uri="{FF2B5EF4-FFF2-40B4-BE49-F238E27FC236}">
                <a16:creationId xmlns:a16="http://schemas.microsoft.com/office/drawing/2014/main" id="{CC48251B-DD00-8B31-8712-095050805359}"/>
              </a:ext>
            </a:extLst>
          </p:cNvPr>
          <p:cNvSpPr txBox="1"/>
          <p:nvPr/>
        </p:nvSpPr>
        <p:spPr>
          <a:xfrm>
            <a:off x="3672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Julie Roscoe</a:t>
            </a:r>
          </a:p>
          <a:p>
            <a:endParaRPr lang="en-GB" dirty="0"/>
          </a:p>
          <a:p>
            <a:r>
              <a:rPr lang="en-GB" dirty="0"/>
              <a:t>Director Planning Licensing and BC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73" name="conFrom27To4">
            <a:extLst>
              <a:ext uri="{FF2B5EF4-FFF2-40B4-BE49-F238E27FC236}">
                <a16:creationId xmlns:a16="http://schemas.microsoft.com/office/drawing/2014/main" id="{2D926A64-3CF7-5776-154C-1926B3A6C15E}"/>
              </a:ext>
            </a:extLst>
          </p:cNvPr>
          <p:cNvCxnSpPr>
            <a:cxnSpLocks/>
            <a:stCxn id="172" idx="1"/>
            <a:endCxn id="38" idx="1"/>
          </p:cNvCxnSpPr>
          <p:nvPr/>
        </p:nvCxnSpPr>
        <p:spPr>
          <a:xfrm rot="10800000">
            <a:off x="3528000" y="1890000"/>
            <a:ext cx="144000" cy="28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box28">
            <a:extLst>
              <a:ext uri="{FF2B5EF4-FFF2-40B4-BE49-F238E27FC236}">
                <a16:creationId xmlns:a16="http://schemas.microsoft.com/office/drawing/2014/main" id="{389BE622-C6EE-DD5A-9CAA-9C96392A3208}"/>
              </a:ext>
            </a:extLst>
          </p:cNvPr>
          <p:cNvSpPr txBox="1"/>
          <p:nvPr/>
        </p:nvSpPr>
        <p:spPr>
          <a:xfrm>
            <a:off x="3672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Ian Slater</a:t>
            </a:r>
          </a:p>
          <a:p>
            <a:endParaRPr lang="en-GB" dirty="0"/>
          </a:p>
          <a:p>
            <a:r>
              <a:rPr lang="en-GB" dirty="0"/>
              <a:t>Assistant Director of Major Regeneration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75" name="conFrom28To4">
            <a:extLst>
              <a:ext uri="{FF2B5EF4-FFF2-40B4-BE49-F238E27FC236}">
                <a16:creationId xmlns:a16="http://schemas.microsoft.com/office/drawing/2014/main" id="{B80032DB-07F2-9C89-1010-4E9C7A4FEF9B}"/>
              </a:ext>
            </a:extLst>
          </p:cNvPr>
          <p:cNvCxnSpPr>
            <a:cxnSpLocks/>
            <a:stCxn id="174" idx="1"/>
            <a:endCxn id="38" idx="1"/>
          </p:cNvCxnSpPr>
          <p:nvPr/>
        </p:nvCxnSpPr>
        <p:spPr>
          <a:xfrm rot="10800000">
            <a:off x="3528000" y="1890000"/>
            <a:ext cx="144000" cy="37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box29">
            <a:extLst>
              <a:ext uri="{FF2B5EF4-FFF2-40B4-BE49-F238E27FC236}">
                <a16:creationId xmlns:a16="http://schemas.microsoft.com/office/drawing/2014/main" id="{603E6C39-51BF-DE43-ED86-83BF1318C303}"/>
              </a:ext>
            </a:extLst>
          </p:cNvPr>
          <p:cNvSpPr txBox="1"/>
          <p:nvPr/>
        </p:nvSpPr>
        <p:spPr>
          <a:xfrm>
            <a:off x="3672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Angela Harrington</a:t>
            </a:r>
          </a:p>
          <a:p>
            <a:endParaRPr lang="en-GB" dirty="0"/>
          </a:p>
          <a:p>
            <a:r>
              <a:rPr lang="en-GB" dirty="0"/>
              <a:t>Director of Inclusive Economy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77" name="conFrom29To4">
            <a:extLst>
              <a:ext uri="{FF2B5EF4-FFF2-40B4-BE49-F238E27FC236}">
                <a16:creationId xmlns:a16="http://schemas.microsoft.com/office/drawing/2014/main" id="{B76572CA-BEC2-25DE-8D1F-C26744297374}"/>
              </a:ext>
            </a:extLst>
          </p:cNvPr>
          <p:cNvCxnSpPr>
            <a:cxnSpLocks/>
            <a:stCxn id="176" idx="1"/>
            <a:endCxn id="38" idx="1"/>
          </p:cNvCxnSpPr>
          <p:nvPr/>
        </p:nvCxnSpPr>
        <p:spPr>
          <a:xfrm rot="10800000">
            <a:off x="3528000" y="1890001"/>
            <a:ext cx="144000" cy="4643999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box30">
            <a:extLst>
              <a:ext uri="{FF2B5EF4-FFF2-40B4-BE49-F238E27FC236}">
                <a16:creationId xmlns:a16="http://schemas.microsoft.com/office/drawing/2014/main" id="{4360E4BB-99C5-AAFE-915D-F909DE5FBA85}"/>
              </a:ext>
            </a:extLst>
          </p:cNvPr>
          <p:cNvSpPr txBox="1"/>
          <p:nvPr/>
        </p:nvSpPr>
        <p:spPr>
          <a:xfrm>
            <a:off x="3672000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Jared Allen</a:t>
            </a:r>
          </a:p>
          <a:p>
            <a:endParaRPr lang="en-GB" dirty="0"/>
          </a:p>
          <a:p>
            <a:r>
              <a:rPr lang="en-GB" dirty="0"/>
              <a:t>Director of Capital Programmes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79" name="conFrom30To4">
            <a:extLst>
              <a:ext uri="{FF2B5EF4-FFF2-40B4-BE49-F238E27FC236}">
                <a16:creationId xmlns:a16="http://schemas.microsoft.com/office/drawing/2014/main" id="{7B54C650-6FD3-E5A1-EF87-CA66F9C81DF4}"/>
              </a:ext>
            </a:extLst>
          </p:cNvPr>
          <p:cNvCxnSpPr>
            <a:cxnSpLocks/>
            <a:stCxn id="178" idx="1"/>
            <a:endCxn id="38" idx="1"/>
          </p:cNvCxnSpPr>
          <p:nvPr/>
        </p:nvCxnSpPr>
        <p:spPr>
          <a:xfrm rot="10800000">
            <a:off x="3528000" y="1890000"/>
            <a:ext cx="144000" cy="5544000"/>
          </a:xfrm>
          <a:prstGeom prst="bentConnector3">
            <a:avLst>
              <a:gd name="adj1" fmla="val 258750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box31">
            <a:extLst>
              <a:ext uri="{FF2B5EF4-FFF2-40B4-BE49-F238E27FC236}">
                <a16:creationId xmlns:a16="http://schemas.microsoft.com/office/drawing/2014/main" id="{D91479F1-E4F9-C010-9446-E3CEEE1A95D0}"/>
              </a:ext>
            </a:extLst>
          </p:cNvPr>
          <p:cNvSpPr txBox="1"/>
          <p:nvPr/>
        </p:nvSpPr>
        <p:spPr>
          <a:xfrm>
            <a:off x="5220000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Broad</a:t>
            </a:r>
          </a:p>
          <a:p>
            <a:endParaRPr lang="en-GB" dirty="0"/>
          </a:p>
          <a:p>
            <a:r>
              <a:rPr lang="en-GB" dirty="0"/>
              <a:t>Deputy Director of Adult Social Services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181" name="conFrom31To5">
            <a:extLst>
              <a:ext uri="{FF2B5EF4-FFF2-40B4-BE49-F238E27FC236}">
                <a16:creationId xmlns:a16="http://schemas.microsoft.com/office/drawing/2014/main" id="{FFCA9756-84EA-78FE-59B3-4D90631F6A3D}"/>
              </a:ext>
            </a:extLst>
          </p:cNvPr>
          <p:cNvCxnSpPr>
            <a:cxnSpLocks/>
            <a:stCxn id="180" idx="1"/>
            <a:endCxn id="40" idx="1"/>
          </p:cNvCxnSpPr>
          <p:nvPr/>
        </p:nvCxnSpPr>
        <p:spPr>
          <a:xfrm rot="10800000">
            <a:off x="5076000" y="1890000"/>
            <a:ext cx="144001" cy="1008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box32">
            <a:extLst>
              <a:ext uri="{FF2B5EF4-FFF2-40B4-BE49-F238E27FC236}">
                <a16:creationId xmlns:a16="http://schemas.microsoft.com/office/drawing/2014/main" id="{554CFB56-A482-CD2A-5068-0512FEF3E366}"/>
              </a:ext>
            </a:extLst>
          </p:cNvPr>
          <p:cNvSpPr txBox="1"/>
          <p:nvPr/>
        </p:nvSpPr>
        <p:spPr>
          <a:xfrm>
            <a:off x="5220000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Covell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83" name="conFrom32To5">
            <a:extLst>
              <a:ext uri="{FF2B5EF4-FFF2-40B4-BE49-F238E27FC236}">
                <a16:creationId xmlns:a16="http://schemas.microsoft.com/office/drawing/2014/main" id="{E5F43290-CEBC-890A-0A00-845789B01CAE}"/>
              </a:ext>
            </a:extLst>
          </p:cNvPr>
          <p:cNvCxnSpPr>
            <a:cxnSpLocks/>
            <a:stCxn id="182" idx="1"/>
            <a:endCxn id="40" idx="1"/>
          </p:cNvCxnSpPr>
          <p:nvPr/>
        </p:nvCxnSpPr>
        <p:spPr>
          <a:xfrm rot="10800000">
            <a:off x="5076000" y="1890000"/>
            <a:ext cx="144001" cy="19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box33">
            <a:extLst>
              <a:ext uri="{FF2B5EF4-FFF2-40B4-BE49-F238E27FC236}">
                <a16:creationId xmlns:a16="http://schemas.microsoft.com/office/drawing/2014/main" id="{83557609-6103-7A21-9C54-7E2A55C893FE}"/>
              </a:ext>
            </a:extLst>
          </p:cNvPr>
          <p:cNvSpPr txBox="1"/>
          <p:nvPr/>
        </p:nvSpPr>
        <p:spPr>
          <a:xfrm>
            <a:off x="5220000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Nina Riddlesden</a:t>
            </a:r>
          </a:p>
          <a:p>
            <a:endParaRPr lang="en-GB" dirty="0"/>
          </a:p>
          <a:p>
            <a:r>
              <a:rPr lang="en-GB" dirty="0"/>
              <a:t>Principal Social Worker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185" name="conFrom33To5">
            <a:extLst>
              <a:ext uri="{FF2B5EF4-FFF2-40B4-BE49-F238E27FC236}">
                <a16:creationId xmlns:a16="http://schemas.microsoft.com/office/drawing/2014/main" id="{0955FB6A-1FC9-6BB4-5C80-5AB4A0FBE267}"/>
              </a:ext>
            </a:extLst>
          </p:cNvPr>
          <p:cNvCxnSpPr>
            <a:cxnSpLocks/>
            <a:stCxn id="184" idx="1"/>
            <a:endCxn id="40" idx="1"/>
          </p:cNvCxnSpPr>
          <p:nvPr/>
        </p:nvCxnSpPr>
        <p:spPr>
          <a:xfrm rot="10800000">
            <a:off x="5076000" y="1890000"/>
            <a:ext cx="144001" cy="28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box34">
            <a:extLst>
              <a:ext uri="{FF2B5EF4-FFF2-40B4-BE49-F238E27FC236}">
                <a16:creationId xmlns:a16="http://schemas.microsoft.com/office/drawing/2014/main" id="{1DBB4586-6079-7ED4-5484-1C3A431BA6C1}"/>
              </a:ext>
            </a:extLst>
          </p:cNvPr>
          <p:cNvSpPr txBox="1"/>
          <p:nvPr/>
        </p:nvSpPr>
        <p:spPr>
          <a:xfrm>
            <a:off x="5220000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Karen Crier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87" name="conFrom34To5">
            <a:extLst>
              <a:ext uri="{FF2B5EF4-FFF2-40B4-BE49-F238E27FC236}">
                <a16:creationId xmlns:a16="http://schemas.microsoft.com/office/drawing/2014/main" id="{F7371498-AD24-9B5D-8589-D8D694963E94}"/>
              </a:ext>
            </a:extLst>
          </p:cNvPr>
          <p:cNvCxnSpPr>
            <a:cxnSpLocks/>
            <a:stCxn id="186" idx="1"/>
            <a:endCxn id="40" idx="1"/>
          </p:cNvCxnSpPr>
          <p:nvPr/>
        </p:nvCxnSpPr>
        <p:spPr>
          <a:xfrm rot="10800000">
            <a:off x="5076000" y="1890000"/>
            <a:ext cx="144001" cy="37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box35">
            <a:extLst>
              <a:ext uri="{FF2B5EF4-FFF2-40B4-BE49-F238E27FC236}">
                <a16:creationId xmlns:a16="http://schemas.microsoft.com/office/drawing/2014/main" id="{14531BCC-3CC5-87F8-DB1F-FE683D1A72E0}"/>
              </a:ext>
            </a:extLst>
          </p:cNvPr>
          <p:cNvSpPr txBox="1"/>
          <p:nvPr/>
        </p:nvSpPr>
        <p:spPr>
          <a:xfrm>
            <a:off x="5220000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Tracy Cullen</a:t>
            </a:r>
          </a:p>
          <a:p>
            <a:endParaRPr lang="en-GB" dirty="0"/>
          </a:p>
          <a:p>
            <a:r>
              <a:rPr lang="en-GB" dirty="0"/>
              <a:t>Assistant Director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189" name="conFrom35To5">
            <a:extLst>
              <a:ext uri="{FF2B5EF4-FFF2-40B4-BE49-F238E27FC236}">
                <a16:creationId xmlns:a16="http://schemas.microsoft.com/office/drawing/2014/main" id="{F4C36BAC-04CC-38CB-3DB0-75FFB42477FA}"/>
              </a:ext>
            </a:extLst>
          </p:cNvPr>
          <p:cNvCxnSpPr>
            <a:cxnSpLocks/>
            <a:stCxn id="188" idx="1"/>
            <a:endCxn id="40" idx="1"/>
          </p:cNvCxnSpPr>
          <p:nvPr/>
        </p:nvCxnSpPr>
        <p:spPr>
          <a:xfrm rot="10800000">
            <a:off x="5076000" y="1890001"/>
            <a:ext cx="144001" cy="4643999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" name="box36">
            <a:extLst>
              <a:ext uri="{FF2B5EF4-FFF2-40B4-BE49-F238E27FC236}">
                <a16:creationId xmlns:a16="http://schemas.microsoft.com/office/drawing/2014/main" id="{5824BDEA-D14E-BE07-B081-C0625AFACDD6}"/>
              </a:ext>
            </a:extLst>
          </p:cNvPr>
          <p:cNvSpPr txBox="1"/>
          <p:nvPr/>
        </p:nvSpPr>
        <p:spPr>
          <a:xfrm>
            <a:off x="5220000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Paul Teale</a:t>
            </a:r>
          </a:p>
          <a:p>
            <a:endParaRPr lang="en-GB" dirty="0"/>
          </a:p>
          <a:p>
            <a:r>
              <a:rPr lang="en-GB" dirty="0"/>
              <a:t>Head of Provision</a:t>
            </a:r>
          </a:p>
          <a:p>
            <a:r>
              <a:rPr lang="en-GB" dirty="0"/>
              <a:t>(SS1 2019)</a:t>
            </a:r>
          </a:p>
        </p:txBody>
      </p:sp>
      <p:cxnSp>
        <p:nvCxnSpPr>
          <p:cNvPr id="191" name="conFrom36To5">
            <a:extLst>
              <a:ext uri="{FF2B5EF4-FFF2-40B4-BE49-F238E27FC236}">
                <a16:creationId xmlns:a16="http://schemas.microsoft.com/office/drawing/2014/main" id="{08108DF8-F36C-D0B4-C8E5-049D4CA6254A}"/>
              </a:ext>
            </a:extLst>
          </p:cNvPr>
          <p:cNvCxnSpPr>
            <a:cxnSpLocks/>
            <a:stCxn id="190" idx="1"/>
            <a:endCxn id="40" idx="1"/>
          </p:cNvCxnSpPr>
          <p:nvPr/>
        </p:nvCxnSpPr>
        <p:spPr>
          <a:xfrm rot="10800000">
            <a:off x="5076000" y="1890000"/>
            <a:ext cx="144001" cy="5544000"/>
          </a:xfrm>
          <a:prstGeom prst="bentConnector3">
            <a:avLst>
              <a:gd name="adj1" fmla="val 258749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" name="box37">
            <a:extLst>
              <a:ext uri="{FF2B5EF4-FFF2-40B4-BE49-F238E27FC236}">
                <a16:creationId xmlns:a16="http://schemas.microsoft.com/office/drawing/2014/main" id="{AF99E7E9-7F01-947D-0C55-3F7ADD3C4ACA}"/>
              </a:ext>
            </a:extLst>
          </p:cNvPr>
          <p:cNvSpPr txBox="1"/>
          <p:nvPr/>
        </p:nvSpPr>
        <p:spPr>
          <a:xfrm>
            <a:off x="6767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Sarah Doran</a:t>
            </a:r>
          </a:p>
          <a:p>
            <a:endParaRPr lang="en-GB" dirty="0"/>
          </a:p>
          <a:p>
            <a:r>
              <a:rPr lang="en-GB" dirty="0"/>
              <a:t>Assistant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05" name="conFrom37To6">
            <a:extLst>
              <a:ext uri="{FF2B5EF4-FFF2-40B4-BE49-F238E27FC236}">
                <a16:creationId xmlns:a16="http://schemas.microsoft.com/office/drawing/2014/main" id="{0AFBDE4A-734B-B317-125C-AB37DC1C0F0A}"/>
              </a:ext>
            </a:extLst>
          </p:cNvPr>
          <p:cNvCxnSpPr>
            <a:cxnSpLocks/>
            <a:stCxn id="204" idx="1"/>
            <a:endCxn id="42" idx="1"/>
          </p:cNvCxnSpPr>
          <p:nvPr/>
        </p:nvCxnSpPr>
        <p:spPr>
          <a:xfrm rot="10800000">
            <a:off x="6624001" y="1890000"/>
            <a:ext cx="143999" cy="1008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box38">
            <a:extLst>
              <a:ext uri="{FF2B5EF4-FFF2-40B4-BE49-F238E27FC236}">
                <a16:creationId xmlns:a16="http://schemas.microsoft.com/office/drawing/2014/main" id="{5A268B9C-93F0-0565-72C2-C22352F4D7C0}"/>
              </a:ext>
            </a:extLst>
          </p:cNvPr>
          <p:cNvSpPr txBox="1"/>
          <p:nvPr/>
        </p:nvSpPr>
        <p:spPr>
          <a:xfrm>
            <a:off x="6767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Jenny Osborne</a:t>
            </a:r>
          </a:p>
          <a:p>
            <a:endParaRPr lang="en-GB" dirty="0"/>
          </a:p>
          <a:p>
            <a:r>
              <a:rPr lang="en-GB" dirty="0"/>
              <a:t>Assistant Director </a:t>
            </a:r>
            <a:r>
              <a:rPr lang="en-GB" dirty="0" err="1"/>
              <a:t>Integraton</a:t>
            </a:r>
            <a:r>
              <a:rPr lang="en-GB" dirty="0"/>
              <a:t> &amp; Pop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07" name="conFrom38To6">
            <a:extLst>
              <a:ext uri="{FF2B5EF4-FFF2-40B4-BE49-F238E27FC236}">
                <a16:creationId xmlns:a16="http://schemas.microsoft.com/office/drawing/2014/main" id="{4E83B2D7-9D09-C053-2175-ED26053B2AA9}"/>
              </a:ext>
            </a:extLst>
          </p:cNvPr>
          <p:cNvCxnSpPr>
            <a:cxnSpLocks/>
            <a:stCxn id="206" idx="1"/>
            <a:endCxn id="42" idx="1"/>
          </p:cNvCxnSpPr>
          <p:nvPr/>
        </p:nvCxnSpPr>
        <p:spPr>
          <a:xfrm rot="10800000">
            <a:off x="6624001" y="1890000"/>
            <a:ext cx="143999" cy="19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box39">
            <a:extLst>
              <a:ext uri="{FF2B5EF4-FFF2-40B4-BE49-F238E27FC236}">
                <a16:creationId xmlns:a16="http://schemas.microsoft.com/office/drawing/2014/main" id="{054E328E-4023-B19C-43B2-90E74152B2D5}"/>
              </a:ext>
            </a:extLst>
          </p:cNvPr>
          <p:cNvSpPr txBox="1"/>
          <p:nvPr/>
        </p:nvSpPr>
        <p:spPr>
          <a:xfrm>
            <a:off x="6767999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Assistant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09" name="conFrom39To6">
            <a:extLst>
              <a:ext uri="{FF2B5EF4-FFF2-40B4-BE49-F238E27FC236}">
                <a16:creationId xmlns:a16="http://schemas.microsoft.com/office/drawing/2014/main" id="{314797DC-E9FE-C491-CA15-2896D14A8C71}"/>
              </a:ext>
            </a:extLst>
          </p:cNvPr>
          <p:cNvCxnSpPr>
            <a:cxnSpLocks/>
            <a:stCxn id="208" idx="1"/>
            <a:endCxn id="42" idx="1"/>
          </p:cNvCxnSpPr>
          <p:nvPr/>
        </p:nvCxnSpPr>
        <p:spPr>
          <a:xfrm rot="10800000">
            <a:off x="6624001" y="1890000"/>
            <a:ext cx="143999" cy="28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box40">
            <a:extLst>
              <a:ext uri="{FF2B5EF4-FFF2-40B4-BE49-F238E27FC236}">
                <a16:creationId xmlns:a16="http://schemas.microsoft.com/office/drawing/2014/main" id="{5958EC5D-FC53-B9F0-CB47-27B04564EB35}"/>
              </a:ext>
            </a:extLst>
          </p:cNvPr>
          <p:cNvSpPr txBox="1"/>
          <p:nvPr/>
        </p:nvSpPr>
        <p:spPr>
          <a:xfrm>
            <a:off x="6767999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Peter Davey</a:t>
            </a:r>
          </a:p>
          <a:p>
            <a:endParaRPr lang="en-GB" dirty="0"/>
          </a:p>
          <a:p>
            <a:r>
              <a:rPr lang="en-GB" dirty="0"/>
              <a:t>Assistant Director of Public Health</a:t>
            </a:r>
          </a:p>
          <a:p>
            <a:r>
              <a:rPr lang="en-GB" dirty="0"/>
              <a:t>(SS3 2019)</a:t>
            </a:r>
          </a:p>
        </p:txBody>
      </p:sp>
      <p:cxnSp>
        <p:nvCxnSpPr>
          <p:cNvPr id="211" name="conFrom40To6">
            <a:extLst>
              <a:ext uri="{FF2B5EF4-FFF2-40B4-BE49-F238E27FC236}">
                <a16:creationId xmlns:a16="http://schemas.microsoft.com/office/drawing/2014/main" id="{893670A7-A435-E3F9-E993-F0222692F0D0}"/>
              </a:ext>
            </a:extLst>
          </p:cNvPr>
          <p:cNvCxnSpPr>
            <a:cxnSpLocks/>
            <a:stCxn id="210" idx="1"/>
            <a:endCxn id="42" idx="1"/>
          </p:cNvCxnSpPr>
          <p:nvPr/>
        </p:nvCxnSpPr>
        <p:spPr>
          <a:xfrm rot="10800000">
            <a:off x="6624001" y="1890000"/>
            <a:ext cx="143999" cy="37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box41">
            <a:extLst>
              <a:ext uri="{FF2B5EF4-FFF2-40B4-BE49-F238E27FC236}">
                <a16:creationId xmlns:a16="http://schemas.microsoft.com/office/drawing/2014/main" id="{EEFD2D7C-6BC5-FDA5-0712-EAF48730D6F7}"/>
              </a:ext>
            </a:extLst>
          </p:cNvPr>
          <p:cNvSpPr txBox="1"/>
          <p:nvPr/>
        </p:nvSpPr>
        <p:spPr>
          <a:xfrm>
            <a:off x="6767999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Secretary Level 2</a:t>
            </a:r>
          </a:p>
          <a:p>
            <a:r>
              <a:rPr lang="en-GB" dirty="0"/>
              <a:t>(NJCGRD06)</a:t>
            </a:r>
          </a:p>
        </p:txBody>
      </p:sp>
      <p:cxnSp>
        <p:nvCxnSpPr>
          <p:cNvPr id="213" name="conFrom41To6">
            <a:extLst>
              <a:ext uri="{FF2B5EF4-FFF2-40B4-BE49-F238E27FC236}">
                <a16:creationId xmlns:a16="http://schemas.microsoft.com/office/drawing/2014/main" id="{8590D3D0-418E-297A-CAED-A31C6B640A05}"/>
              </a:ext>
            </a:extLst>
          </p:cNvPr>
          <p:cNvCxnSpPr>
            <a:cxnSpLocks/>
            <a:stCxn id="212" idx="1"/>
            <a:endCxn id="42" idx="1"/>
          </p:cNvCxnSpPr>
          <p:nvPr/>
        </p:nvCxnSpPr>
        <p:spPr>
          <a:xfrm rot="10800000">
            <a:off x="6624001" y="1890001"/>
            <a:ext cx="143999" cy="4643999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box42">
            <a:extLst>
              <a:ext uri="{FF2B5EF4-FFF2-40B4-BE49-F238E27FC236}">
                <a16:creationId xmlns:a16="http://schemas.microsoft.com/office/drawing/2014/main" id="{703A752A-3F6B-BAE4-AD0D-F912D516B4EE}"/>
              </a:ext>
            </a:extLst>
          </p:cNvPr>
          <p:cNvSpPr txBox="1"/>
          <p:nvPr/>
        </p:nvSpPr>
        <p:spPr>
          <a:xfrm>
            <a:off x="6767999" y="70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Sharmila Kar</a:t>
            </a:r>
          </a:p>
          <a:p>
            <a:endParaRPr lang="en-GB" dirty="0"/>
          </a:p>
          <a:p>
            <a:r>
              <a:rPr lang="en-GB" dirty="0"/>
              <a:t>Joint Director Equality and Engagement (Manchester Locality/MCC)</a:t>
            </a:r>
          </a:p>
          <a:p>
            <a:endParaRPr lang="en-GB" dirty="0"/>
          </a:p>
          <a:p>
            <a:r>
              <a:rPr lang="en-GB" dirty="0"/>
              <a:t>Employed by NHS GM</a:t>
            </a:r>
          </a:p>
        </p:txBody>
      </p:sp>
      <p:sp>
        <p:nvSpPr>
          <p:cNvPr id="216" name="box43">
            <a:extLst>
              <a:ext uri="{FF2B5EF4-FFF2-40B4-BE49-F238E27FC236}">
                <a16:creationId xmlns:a16="http://schemas.microsoft.com/office/drawing/2014/main" id="{1A619B02-421B-92F1-2062-4B8BF730337D}"/>
              </a:ext>
            </a:extLst>
          </p:cNvPr>
          <p:cNvSpPr txBox="1"/>
          <p:nvPr/>
        </p:nvSpPr>
        <p:spPr>
          <a:xfrm>
            <a:off x="8315999" y="2520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Thomas Wilkinson</a:t>
            </a:r>
          </a:p>
          <a:p>
            <a:endParaRPr lang="en-GB" dirty="0"/>
          </a:p>
          <a:p>
            <a:r>
              <a:rPr lang="en-GB" dirty="0"/>
              <a:t>City Treasurer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217" name="conFrom43To7">
            <a:extLst>
              <a:ext uri="{FF2B5EF4-FFF2-40B4-BE49-F238E27FC236}">
                <a16:creationId xmlns:a16="http://schemas.microsoft.com/office/drawing/2014/main" id="{30C06D09-A213-ABCF-D44C-805FB731A411}"/>
              </a:ext>
            </a:extLst>
          </p:cNvPr>
          <p:cNvCxnSpPr>
            <a:cxnSpLocks/>
            <a:stCxn id="216" idx="1"/>
            <a:endCxn id="44" idx="1"/>
          </p:cNvCxnSpPr>
          <p:nvPr/>
        </p:nvCxnSpPr>
        <p:spPr>
          <a:xfrm rot="10800000">
            <a:off x="8172001" y="1890000"/>
            <a:ext cx="143999" cy="1008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box44">
            <a:extLst>
              <a:ext uri="{FF2B5EF4-FFF2-40B4-BE49-F238E27FC236}">
                <a16:creationId xmlns:a16="http://schemas.microsoft.com/office/drawing/2014/main" id="{D4820423-5BE2-A4F8-C749-AFAB1A68ECAE}"/>
              </a:ext>
            </a:extLst>
          </p:cNvPr>
          <p:cNvSpPr txBox="1"/>
          <p:nvPr/>
        </p:nvSpPr>
        <p:spPr>
          <a:xfrm>
            <a:off x="8315999" y="34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Fiona Ledden</a:t>
            </a:r>
          </a:p>
          <a:p>
            <a:endParaRPr lang="en-GB" dirty="0"/>
          </a:p>
          <a:p>
            <a:r>
              <a:rPr lang="en-GB" dirty="0"/>
              <a:t>City Solicitor</a:t>
            </a:r>
          </a:p>
          <a:p>
            <a:r>
              <a:rPr lang="en-GB" dirty="0"/>
              <a:t>(SS5 2019)</a:t>
            </a:r>
          </a:p>
        </p:txBody>
      </p:sp>
      <p:cxnSp>
        <p:nvCxnSpPr>
          <p:cNvPr id="219" name="conFrom44To7">
            <a:extLst>
              <a:ext uri="{FF2B5EF4-FFF2-40B4-BE49-F238E27FC236}">
                <a16:creationId xmlns:a16="http://schemas.microsoft.com/office/drawing/2014/main" id="{EE2EF126-AC19-CFAA-8A3F-5529F9C51DC2}"/>
              </a:ext>
            </a:extLst>
          </p:cNvPr>
          <p:cNvCxnSpPr>
            <a:cxnSpLocks/>
            <a:stCxn id="218" idx="1"/>
            <a:endCxn id="44" idx="1"/>
          </p:cNvCxnSpPr>
          <p:nvPr/>
        </p:nvCxnSpPr>
        <p:spPr>
          <a:xfrm rot="10800000">
            <a:off x="8172001" y="1890000"/>
            <a:ext cx="143999" cy="19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box45">
            <a:extLst>
              <a:ext uri="{FF2B5EF4-FFF2-40B4-BE49-F238E27FC236}">
                <a16:creationId xmlns:a16="http://schemas.microsoft.com/office/drawing/2014/main" id="{E2AA8AAA-9966-AE98-A14B-88E1BA481F65}"/>
              </a:ext>
            </a:extLst>
          </p:cNvPr>
          <p:cNvSpPr txBox="1"/>
          <p:nvPr/>
        </p:nvSpPr>
        <p:spPr>
          <a:xfrm>
            <a:off x="8315999" y="43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Mark Bennett</a:t>
            </a:r>
          </a:p>
          <a:p>
            <a:endParaRPr lang="en-GB" dirty="0"/>
          </a:p>
          <a:p>
            <a:r>
              <a:rPr lang="en-GB" dirty="0"/>
              <a:t>Director of HR OD &amp; Transformation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221" name="conFrom45To7">
            <a:extLst>
              <a:ext uri="{FF2B5EF4-FFF2-40B4-BE49-F238E27FC236}">
                <a16:creationId xmlns:a16="http://schemas.microsoft.com/office/drawing/2014/main" id="{0914A35F-9283-0A2B-29F1-D0B85432E5D8}"/>
              </a:ext>
            </a:extLst>
          </p:cNvPr>
          <p:cNvCxnSpPr>
            <a:cxnSpLocks/>
            <a:stCxn id="220" idx="1"/>
            <a:endCxn id="44" idx="1"/>
          </p:cNvCxnSpPr>
          <p:nvPr/>
        </p:nvCxnSpPr>
        <p:spPr>
          <a:xfrm rot="10800000">
            <a:off x="8172001" y="1890000"/>
            <a:ext cx="143999" cy="28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box46">
            <a:extLst>
              <a:ext uri="{FF2B5EF4-FFF2-40B4-BE49-F238E27FC236}">
                <a16:creationId xmlns:a16="http://schemas.microsoft.com/office/drawing/2014/main" id="{CA931A5F-DCED-AD6B-8F0C-34405B9193F0}"/>
              </a:ext>
            </a:extLst>
          </p:cNvPr>
          <p:cNvSpPr txBox="1"/>
          <p:nvPr/>
        </p:nvSpPr>
        <p:spPr>
          <a:xfrm>
            <a:off x="8315999" y="5256000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Christopher Wanley</a:t>
            </a:r>
          </a:p>
          <a:p>
            <a:endParaRPr lang="en-GB" dirty="0"/>
          </a:p>
          <a:p>
            <a:r>
              <a:rPr lang="en-GB" dirty="0"/>
              <a:t>Director of ICT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223" name="conFrom46To7">
            <a:extLst>
              <a:ext uri="{FF2B5EF4-FFF2-40B4-BE49-F238E27FC236}">
                <a16:creationId xmlns:a16="http://schemas.microsoft.com/office/drawing/2014/main" id="{ED15BB3D-291B-3237-AA74-22078887B98E}"/>
              </a:ext>
            </a:extLst>
          </p:cNvPr>
          <p:cNvCxnSpPr>
            <a:cxnSpLocks/>
            <a:stCxn id="222" idx="1"/>
            <a:endCxn id="44" idx="1"/>
          </p:cNvCxnSpPr>
          <p:nvPr/>
        </p:nvCxnSpPr>
        <p:spPr>
          <a:xfrm rot="10800000">
            <a:off x="8172001" y="1890000"/>
            <a:ext cx="143999" cy="3744000"/>
          </a:xfrm>
          <a:prstGeom prst="bentConnector3">
            <a:avLst>
              <a:gd name="adj1" fmla="val 258751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box46">
            <a:extLst>
              <a:ext uri="{FF2B5EF4-FFF2-40B4-BE49-F238E27FC236}">
                <a16:creationId xmlns:a16="http://schemas.microsoft.com/office/drawing/2014/main" id="{E0A0C0DD-D492-8AA4-4DD4-3A22C6933F02}"/>
              </a:ext>
            </a:extLst>
          </p:cNvPr>
          <p:cNvSpPr txBox="1"/>
          <p:nvPr/>
        </p:nvSpPr>
        <p:spPr>
          <a:xfrm>
            <a:off x="8322095" y="6155999"/>
            <a:ext cx="1008000" cy="756000"/>
          </a:xfrm>
          <a:prstGeom prst="rect">
            <a:avLst/>
          </a:prstGeom>
          <a:gradFill flip="none" rotWithShape="1">
            <a:gsLst>
              <a:gs pos="0">
                <a:srgbClr val="773052">
                  <a:shade val="30000"/>
                  <a:satMod val="115000"/>
                </a:srgbClr>
              </a:gs>
              <a:gs pos="50000">
                <a:srgbClr val="773052">
                  <a:shade val="67500"/>
                  <a:satMod val="115000"/>
                </a:srgbClr>
              </a:gs>
              <a:gs pos="100000">
                <a:srgbClr val="773052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425" tIns="4425" rIns="4425" bIns="4425" anchor="ctr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buSzPct val="25000"/>
              <a:defRPr sz="6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Vacant Post</a:t>
            </a:r>
          </a:p>
          <a:p>
            <a:endParaRPr lang="en-GB" dirty="0"/>
          </a:p>
          <a:p>
            <a:r>
              <a:rPr lang="en-GB" dirty="0"/>
              <a:t>Director of Policy Performance &amp; Reform</a:t>
            </a:r>
          </a:p>
          <a:p>
            <a:r>
              <a:rPr lang="en-GB" dirty="0"/>
              <a:t>(SS4 2019)</a:t>
            </a:r>
          </a:p>
        </p:txBody>
      </p:sp>
      <p:cxnSp>
        <p:nvCxnSpPr>
          <p:cNvPr id="3" name="conFrom46To7">
            <a:extLst>
              <a:ext uri="{FF2B5EF4-FFF2-40B4-BE49-F238E27FC236}">
                <a16:creationId xmlns:a16="http://schemas.microsoft.com/office/drawing/2014/main" id="{00E0CBB9-D499-8018-40B5-CA6D5452A268}"/>
              </a:ext>
            </a:extLst>
          </p:cNvPr>
          <p:cNvCxnSpPr>
            <a:cxnSpLocks/>
            <a:stCxn id="2" idx="1"/>
            <a:endCxn id="44" idx="1"/>
          </p:cNvCxnSpPr>
          <p:nvPr/>
        </p:nvCxnSpPr>
        <p:spPr>
          <a:xfrm rot="10800000">
            <a:off x="8172001" y="1890001"/>
            <a:ext cx="150095" cy="4643999"/>
          </a:xfrm>
          <a:prstGeom prst="bentConnector3">
            <a:avLst>
              <a:gd name="adj1" fmla="val 252304"/>
            </a:avLst>
          </a:prstGeom>
          <a:ln w="38100">
            <a:solidFill>
              <a:srgbClr val="7730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901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1289</TotalTime>
  <Words>482</Words>
  <Application>Microsoft Office PowerPoint</Application>
  <PresentationFormat>Custom</PresentationFormat>
  <Paragraphs>189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Manchester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Ledger</dc:creator>
  <cp:lastModifiedBy>Bradley Nixon</cp:lastModifiedBy>
  <cp:revision>164</cp:revision>
  <dcterms:created xsi:type="dcterms:W3CDTF">2019-11-18T12:57:40Z</dcterms:created>
  <dcterms:modified xsi:type="dcterms:W3CDTF">2025-05-16T11:58:38Z</dcterms:modified>
</cp:coreProperties>
</file>