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</p:sldIdLst>
  <p:sldSz cx="11520488" cy="133207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B2A5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434" autoAdjust="0"/>
  </p:normalViewPr>
  <p:slideViewPr>
    <p:cSldViewPr snapToGrid="0">
      <p:cViewPr>
        <p:scale>
          <a:sx n="100" d="100"/>
          <a:sy n="100" d="100"/>
        </p:scale>
        <p:origin x="1146" y="-9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4037" y="2180034"/>
            <a:ext cx="9792415" cy="4637582"/>
          </a:xfrm>
        </p:spPr>
        <p:txBody>
          <a:bodyPr anchor="b"/>
          <a:lstStyle>
            <a:lvl1pPr algn="ctr">
              <a:defRPr sz="755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0061" y="6996459"/>
            <a:ext cx="8640366" cy="3216088"/>
          </a:xfrm>
        </p:spPr>
        <p:txBody>
          <a:bodyPr/>
          <a:lstStyle>
            <a:lvl1pPr marL="0" indent="0" algn="ctr">
              <a:buNone/>
              <a:defRPr sz="3024"/>
            </a:lvl1pPr>
            <a:lvl2pPr marL="576026" indent="0" algn="ctr">
              <a:buNone/>
              <a:defRPr sz="2520"/>
            </a:lvl2pPr>
            <a:lvl3pPr marL="1152053" indent="0" algn="ctr">
              <a:buNone/>
              <a:defRPr sz="2268"/>
            </a:lvl3pPr>
            <a:lvl4pPr marL="1728079" indent="0" algn="ctr">
              <a:buNone/>
              <a:defRPr sz="2016"/>
            </a:lvl4pPr>
            <a:lvl5pPr marL="2304105" indent="0" algn="ctr">
              <a:buNone/>
              <a:defRPr sz="2016"/>
            </a:lvl5pPr>
            <a:lvl6pPr marL="2880131" indent="0" algn="ctr">
              <a:buNone/>
              <a:defRPr sz="2016"/>
            </a:lvl6pPr>
            <a:lvl7pPr marL="3456158" indent="0" algn="ctr">
              <a:buNone/>
              <a:defRPr sz="2016"/>
            </a:lvl7pPr>
            <a:lvl8pPr marL="4032184" indent="0" algn="ctr">
              <a:buNone/>
              <a:defRPr sz="2016"/>
            </a:lvl8pPr>
            <a:lvl9pPr marL="4608210" indent="0" algn="ctr">
              <a:buNone/>
              <a:defRPr sz="2016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6FDF-767E-4B82-9D90-ABA5596C0E87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47B6-00C6-45A1-AA07-2E93CEFE9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64769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6FDF-767E-4B82-9D90-ABA5596C0E87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47B6-00C6-45A1-AA07-2E93CEFE9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63883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244350" y="709204"/>
            <a:ext cx="2484105" cy="1128868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92034" y="709204"/>
            <a:ext cx="7308310" cy="112886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6FDF-767E-4B82-9D90-ABA5596C0E87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47B6-00C6-45A1-AA07-2E93CEFE9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08146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6FDF-767E-4B82-9D90-ABA5596C0E87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47B6-00C6-45A1-AA07-2E93CEFE9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94607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6034" y="3320931"/>
            <a:ext cx="9936421" cy="5541046"/>
          </a:xfrm>
        </p:spPr>
        <p:txBody>
          <a:bodyPr anchor="b"/>
          <a:lstStyle>
            <a:lvl1pPr>
              <a:defRPr sz="755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6034" y="8914398"/>
            <a:ext cx="9936421" cy="2913905"/>
          </a:xfrm>
        </p:spPr>
        <p:txBody>
          <a:bodyPr/>
          <a:lstStyle>
            <a:lvl1pPr marL="0" indent="0">
              <a:buNone/>
              <a:defRPr sz="3024">
                <a:solidFill>
                  <a:schemeClr val="tx1"/>
                </a:solidFill>
              </a:defRPr>
            </a:lvl1pPr>
            <a:lvl2pPr marL="576026" indent="0">
              <a:buNone/>
              <a:defRPr sz="2520">
                <a:solidFill>
                  <a:schemeClr val="tx1">
                    <a:tint val="75000"/>
                  </a:schemeClr>
                </a:solidFill>
              </a:defRPr>
            </a:lvl2pPr>
            <a:lvl3pPr marL="1152053" indent="0">
              <a:buNone/>
              <a:defRPr sz="2268">
                <a:solidFill>
                  <a:schemeClr val="tx1">
                    <a:tint val="75000"/>
                  </a:schemeClr>
                </a:solidFill>
              </a:defRPr>
            </a:lvl3pPr>
            <a:lvl4pPr marL="1728079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4pPr>
            <a:lvl5pPr marL="2304105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5pPr>
            <a:lvl6pPr marL="2880131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6pPr>
            <a:lvl7pPr marL="3456158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7pPr>
            <a:lvl8pPr marL="4032184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8pPr>
            <a:lvl9pPr marL="4608210" indent="0">
              <a:buNone/>
              <a:defRPr sz="201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6FDF-767E-4B82-9D90-ABA5596C0E87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47B6-00C6-45A1-AA07-2E93CEFE9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43227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92034" y="3546023"/>
            <a:ext cx="4896207" cy="84518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32247" y="3546023"/>
            <a:ext cx="4896207" cy="845187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6FDF-767E-4B82-9D90-ABA5596C0E87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47B6-00C6-45A1-AA07-2E93CEFE9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323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534" y="709208"/>
            <a:ext cx="9936421" cy="257472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3535" y="3265426"/>
            <a:ext cx="4873706" cy="1600335"/>
          </a:xfrm>
        </p:spPr>
        <p:txBody>
          <a:bodyPr anchor="b"/>
          <a:lstStyle>
            <a:lvl1pPr marL="0" indent="0">
              <a:buNone/>
              <a:defRPr sz="3024" b="1"/>
            </a:lvl1pPr>
            <a:lvl2pPr marL="576026" indent="0">
              <a:buNone/>
              <a:defRPr sz="2520" b="1"/>
            </a:lvl2pPr>
            <a:lvl3pPr marL="1152053" indent="0">
              <a:buNone/>
              <a:defRPr sz="2268" b="1"/>
            </a:lvl3pPr>
            <a:lvl4pPr marL="1728079" indent="0">
              <a:buNone/>
              <a:defRPr sz="2016" b="1"/>
            </a:lvl4pPr>
            <a:lvl5pPr marL="2304105" indent="0">
              <a:buNone/>
              <a:defRPr sz="2016" b="1"/>
            </a:lvl5pPr>
            <a:lvl6pPr marL="2880131" indent="0">
              <a:buNone/>
              <a:defRPr sz="2016" b="1"/>
            </a:lvl6pPr>
            <a:lvl7pPr marL="3456158" indent="0">
              <a:buNone/>
              <a:defRPr sz="2016" b="1"/>
            </a:lvl7pPr>
            <a:lvl8pPr marL="4032184" indent="0">
              <a:buNone/>
              <a:defRPr sz="2016" b="1"/>
            </a:lvl8pPr>
            <a:lvl9pPr marL="4608210" indent="0">
              <a:buNone/>
              <a:defRPr sz="201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93535" y="4865760"/>
            <a:ext cx="4873706" cy="7156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32248" y="3265426"/>
            <a:ext cx="4897708" cy="1600335"/>
          </a:xfrm>
        </p:spPr>
        <p:txBody>
          <a:bodyPr anchor="b"/>
          <a:lstStyle>
            <a:lvl1pPr marL="0" indent="0">
              <a:buNone/>
              <a:defRPr sz="3024" b="1"/>
            </a:lvl1pPr>
            <a:lvl2pPr marL="576026" indent="0">
              <a:buNone/>
              <a:defRPr sz="2520" b="1"/>
            </a:lvl2pPr>
            <a:lvl3pPr marL="1152053" indent="0">
              <a:buNone/>
              <a:defRPr sz="2268" b="1"/>
            </a:lvl3pPr>
            <a:lvl4pPr marL="1728079" indent="0">
              <a:buNone/>
              <a:defRPr sz="2016" b="1"/>
            </a:lvl4pPr>
            <a:lvl5pPr marL="2304105" indent="0">
              <a:buNone/>
              <a:defRPr sz="2016" b="1"/>
            </a:lvl5pPr>
            <a:lvl6pPr marL="2880131" indent="0">
              <a:buNone/>
              <a:defRPr sz="2016" b="1"/>
            </a:lvl6pPr>
            <a:lvl7pPr marL="3456158" indent="0">
              <a:buNone/>
              <a:defRPr sz="2016" b="1"/>
            </a:lvl7pPr>
            <a:lvl8pPr marL="4032184" indent="0">
              <a:buNone/>
              <a:defRPr sz="2016" b="1"/>
            </a:lvl8pPr>
            <a:lvl9pPr marL="4608210" indent="0">
              <a:buNone/>
              <a:defRPr sz="2016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32248" y="4865760"/>
            <a:ext cx="4897708" cy="7156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6FDF-767E-4B82-9D90-ABA5596C0E87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47B6-00C6-45A1-AA07-2E93CEFE9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433527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6FDF-767E-4B82-9D90-ABA5596C0E87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47B6-00C6-45A1-AA07-2E93CEFE9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02156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6FDF-767E-4B82-9D90-ABA5596C0E87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47B6-00C6-45A1-AA07-2E93CEFE9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5866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534" y="888048"/>
            <a:ext cx="3715657" cy="3108166"/>
          </a:xfrm>
        </p:spPr>
        <p:txBody>
          <a:bodyPr anchor="b"/>
          <a:lstStyle>
            <a:lvl1pPr>
              <a:defRPr sz="403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97708" y="1917939"/>
            <a:ext cx="5832247" cy="9466340"/>
          </a:xfrm>
        </p:spPr>
        <p:txBody>
          <a:bodyPr/>
          <a:lstStyle>
            <a:lvl1pPr>
              <a:defRPr sz="4032"/>
            </a:lvl1pPr>
            <a:lvl2pPr>
              <a:defRPr sz="3528"/>
            </a:lvl2pPr>
            <a:lvl3pPr>
              <a:defRPr sz="3024"/>
            </a:lvl3pPr>
            <a:lvl4pPr>
              <a:defRPr sz="2520"/>
            </a:lvl4pPr>
            <a:lvl5pPr>
              <a:defRPr sz="2520"/>
            </a:lvl5pPr>
            <a:lvl6pPr>
              <a:defRPr sz="2520"/>
            </a:lvl6pPr>
            <a:lvl7pPr>
              <a:defRPr sz="2520"/>
            </a:lvl7pPr>
            <a:lvl8pPr>
              <a:defRPr sz="2520"/>
            </a:lvl8pPr>
            <a:lvl9pPr>
              <a:defRPr sz="25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3534" y="3996214"/>
            <a:ext cx="3715657" cy="7403481"/>
          </a:xfrm>
        </p:spPr>
        <p:txBody>
          <a:bodyPr/>
          <a:lstStyle>
            <a:lvl1pPr marL="0" indent="0">
              <a:buNone/>
              <a:defRPr sz="2016"/>
            </a:lvl1pPr>
            <a:lvl2pPr marL="576026" indent="0">
              <a:buNone/>
              <a:defRPr sz="1764"/>
            </a:lvl2pPr>
            <a:lvl3pPr marL="1152053" indent="0">
              <a:buNone/>
              <a:defRPr sz="1512"/>
            </a:lvl3pPr>
            <a:lvl4pPr marL="1728079" indent="0">
              <a:buNone/>
              <a:defRPr sz="1260"/>
            </a:lvl4pPr>
            <a:lvl5pPr marL="2304105" indent="0">
              <a:buNone/>
              <a:defRPr sz="1260"/>
            </a:lvl5pPr>
            <a:lvl6pPr marL="2880131" indent="0">
              <a:buNone/>
              <a:defRPr sz="1260"/>
            </a:lvl6pPr>
            <a:lvl7pPr marL="3456158" indent="0">
              <a:buNone/>
              <a:defRPr sz="1260"/>
            </a:lvl7pPr>
            <a:lvl8pPr marL="4032184" indent="0">
              <a:buNone/>
              <a:defRPr sz="1260"/>
            </a:lvl8pPr>
            <a:lvl9pPr marL="4608210" indent="0">
              <a:buNone/>
              <a:defRPr sz="126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6FDF-767E-4B82-9D90-ABA5596C0E87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47B6-00C6-45A1-AA07-2E93CEFE9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4608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3534" y="888048"/>
            <a:ext cx="3715657" cy="3108166"/>
          </a:xfrm>
        </p:spPr>
        <p:txBody>
          <a:bodyPr anchor="b"/>
          <a:lstStyle>
            <a:lvl1pPr>
              <a:defRPr sz="4032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97708" y="1917939"/>
            <a:ext cx="5832247" cy="9466340"/>
          </a:xfrm>
        </p:spPr>
        <p:txBody>
          <a:bodyPr anchor="t"/>
          <a:lstStyle>
            <a:lvl1pPr marL="0" indent="0">
              <a:buNone/>
              <a:defRPr sz="4032"/>
            </a:lvl1pPr>
            <a:lvl2pPr marL="576026" indent="0">
              <a:buNone/>
              <a:defRPr sz="3528"/>
            </a:lvl2pPr>
            <a:lvl3pPr marL="1152053" indent="0">
              <a:buNone/>
              <a:defRPr sz="3024"/>
            </a:lvl3pPr>
            <a:lvl4pPr marL="1728079" indent="0">
              <a:buNone/>
              <a:defRPr sz="2520"/>
            </a:lvl4pPr>
            <a:lvl5pPr marL="2304105" indent="0">
              <a:buNone/>
              <a:defRPr sz="2520"/>
            </a:lvl5pPr>
            <a:lvl6pPr marL="2880131" indent="0">
              <a:buNone/>
              <a:defRPr sz="2520"/>
            </a:lvl6pPr>
            <a:lvl7pPr marL="3456158" indent="0">
              <a:buNone/>
              <a:defRPr sz="2520"/>
            </a:lvl7pPr>
            <a:lvl8pPr marL="4032184" indent="0">
              <a:buNone/>
              <a:defRPr sz="2520"/>
            </a:lvl8pPr>
            <a:lvl9pPr marL="4608210" indent="0">
              <a:buNone/>
              <a:defRPr sz="252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93534" y="3996214"/>
            <a:ext cx="3715657" cy="7403481"/>
          </a:xfrm>
        </p:spPr>
        <p:txBody>
          <a:bodyPr/>
          <a:lstStyle>
            <a:lvl1pPr marL="0" indent="0">
              <a:buNone/>
              <a:defRPr sz="2016"/>
            </a:lvl1pPr>
            <a:lvl2pPr marL="576026" indent="0">
              <a:buNone/>
              <a:defRPr sz="1764"/>
            </a:lvl2pPr>
            <a:lvl3pPr marL="1152053" indent="0">
              <a:buNone/>
              <a:defRPr sz="1512"/>
            </a:lvl3pPr>
            <a:lvl4pPr marL="1728079" indent="0">
              <a:buNone/>
              <a:defRPr sz="1260"/>
            </a:lvl4pPr>
            <a:lvl5pPr marL="2304105" indent="0">
              <a:buNone/>
              <a:defRPr sz="1260"/>
            </a:lvl5pPr>
            <a:lvl6pPr marL="2880131" indent="0">
              <a:buNone/>
              <a:defRPr sz="1260"/>
            </a:lvl6pPr>
            <a:lvl7pPr marL="3456158" indent="0">
              <a:buNone/>
              <a:defRPr sz="1260"/>
            </a:lvl7pPr>
            <a:lvl8pPr marL="4032184" indent="0">
              <a:buNone/>
              <a:defRPr sz="1260"/>
            </a:lvl8pPr>
            <a:lvl9pPr marL="4608210" indent="0">
              <a:buNone/>
              <a:defRPr sz="126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C76FDF-767E-4B82-9D90-ABA5596C0E87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9C47B6-00C6-45A1-AA07-2E93CEFE9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3963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92034" y="709208"/>
            <a:ext cx="9936421" cy="25747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2034" y="3546023"/>
            <a:ext cx="9936421" cy="845187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2033" y="12346330"/>
            <a:ext cx="2592110" cy="7092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51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C76FDF-767E-4B82-9D90-ABA5596C0E87}" type="datetimeFigureOut">
              <a:rPr lang="en-GB" smtClean="0"/>
              <a:t>11/08/2026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816162" y="12346330"/>
            <a:ext cx="3888165" cy="7092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51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36345" y="12346330"/>
            <a:ext cx="2592110" cy="70920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51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9C47B6-00C6-45A1-AA07-2E93CEFE98B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370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152053" rtl="0" eaLnBrk="1" latinLnBrk="0" hangingPunct="1">
        <a:lnSpc>
          <a:spcPct val="90000"/>
        </a:lnSpc>
        <a:spcBef>
          <a:spcPct val="0"/>
        </a:spcBef>
        <a:buNone/>
        <a:defRPr sz="5544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88013" indent="-288013" algn="l" defTabSz="1152053" rtl="0" eaLnBrk="1" latinLnBrk="0" hangingPunct="1">
        <a:lnSpc>
          <a:spcPct val="90000"/>
        </a:lnSpc>
        <a:spcBef>
          <a:spcPts val="1260"/>
        </a:spcBef>
        <a:buFont typeface="Arial" panose="020B0604020202020204" pitchFamily="34" charset="0"/>
        <a:buChar char="•"/>
        <a:defRPr sz="3528" kern="1200">
          <a:solidFill>
            <a:schemeClr val="tx1"/>
          </a:solidFill>
          <a:latin typeface="+mn-lt"/>
          <a:ea typeface="+mn-ea"/>
          <a:cs typeface="+mn-cs"/>
        </a:defRPr>
      </a:lvl1pPr>
      <a:lvl2pPr marL="864039" indent="-288013" algn="l" defTabSz="1152053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3024" kern="1200">
          <a:solidFill>
            <a:schemeClr val="tx1"/>
          </a:solidFill>
          <a:latin typeface="+mn-lt"/>
          <a:ea typeface="+mn-ea"/>
          <a:cs typeface="+mn-cs"/>
        </a:defRPr>
      </a:lvl2pPr>
      <a:lvl3pPr marL="1440066" indent="-288013" algn="l" defTabSz="1152053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3pPr>
      <a:lvl4pPr marL="2016092" indent="-288013" algn="l" defTabSz="1152053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4pPr>
      <a:lvl5pPr marL="2592118" indent="-288013" algn="l" defTabSz="1152053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5pPr>
      <a:lvl6pPr marL="3168145" indent="-288013" algn="l" defTabSz="1152053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6pPr>
      <a:lvl7pPr marL="3744171" indent="-288013" algn="l" defTabSz="1152053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7pPr>
      <a:lvl8pPr marL="4320197" indent="-288013" algn="l" defTabSz="1152053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8pPr>
      <a:lvl9pPr marL="4896223" indent="-288013" algn="l" defTabSz="1152053" rtl="0" eaLnBrk="1" latinLnBrk="0" hangingPunct="1">
        <a:lnSpc>
          <a:spcPct val="90000"/>
        </a:lnSpc>
        <a:spcBef>
          <a:spcPts val="630"/>
        </a:spcBef>
        <a:buFont typeface="Arial" panose="020B0604020202020204" pitchFamily="34" charset="0"/>
        <a:buChar char="•"/>
        <a:defRPr sz="226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152053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1pPr>
      <a:lvl2pPr marL="576026" algn="l" defTabSz="1152053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2pPr>
      <a:lvl3pPr marL="1152053" algn="l" defTabSz="1152053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3pPr>
      <a:lvl4pPr marL="1728079" algn="l" defTabSz="1152053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4pPr>
      <a:lvl5pPr marL="2304105" algn="l" defTabSz="1152053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5pPr>
      <a:lvl6pPr marL="2880131" algn="l" defTabSz="1152053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6pPr>
      <a:lvl7pPr marL="3456158" algn="l" defTabSz="1152053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7pPr>
      <a:lvl8pPr marL="4032184" algn="l" defTabSz="1152053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8pPr>
      <a:lvl9pPr marL="4608210" algn="l" defTabSz="1152053" rtl="0" eaLnBrk="1" latinLnBrk="0" hangingPunct="1">
        <a:defRPr sz="226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box0">
            <a:extLst>
              <a:ext uri="{FF2B5EF4-FFF2-40B4-BE49-F238E27FC236}">
                <a16:creationId xmlns:a16="http://schemas.microsoft.com/office/drawing/2014/main" id="{10B92E41-109A-B853-DFC8-39AE7B5F5A40}"/>
              </a:ext>
            </a:extLst>
          </p:cNvPr>
          <p:cNvSpPr txBox="1"/>
          <p:nvPr/>
        </p:nvSpPr>
        <p:spPr>
          <a:xfrm>
            <a:off x="302775" y="372727"/>
            <a:ext cx="2067860" cy="295409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Transparency</a:t>
            </a:r>
          </a:p>
        </p:txBody>
      </p:sp>
      <p:sp>
        <p:nvSpPr>
          <p:cNvPr id="3" name="box1">
            <a:extLst>
              <a:ext uri="{FF2B5EF4-FFF2-40B4-BE49-F238E27FC236}">
                <a16:creationId xmlns:a16="http://schemas.microsoft.com/office/drawing/2014/main" id="{5825DF87-192B-8F69-9C24-D3CFDDD00180}"/>
              </a:ext>
            </a:extLst>
          </p:cNvPr>
          <p:cNvSpPr txBox="1"/>
          <p:nvPr/>
        </p:nvSpPr>
        <p:spPr>
          <a:xfrm>
            <a:off x="5342671" y="358005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Thomas Stannard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Chief Executive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(CEX)</a:t>
            </a:r>
          </a:p>
        </p:txBody>
      </p:sp>
      <p:cxnSp>
        <p:nvCxnSpPr>
          <p:cNvPr id="5" name="conFrom2To1">
            <a:extLst>
              <a:ext uri="{FF2B5EF4-FFF2-40B4-BE49-F238E27FC236}">
                <a16:creationId xmlns:a16="http://schemas.microsoft.com/office/drawing/2014/main" id="{70B01B9B-FA27-234F-C4B3-B38C3CF967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4" idx="0"/>
            <a:endCxn id="3" idx="2"/>
          </p:cNvCxnSpPr>
          <p:nvPr/>
        </p:nvCxnSpPr>
        <p:spPr>
          <a:xfrm rot="5400000" flipH="1" flipV="1">
            <a:off x="3230526" y="-1000897"/>
            <a:ext cx="494759" cy="4763461"/>
          </a:xfrm>
          <a:prstGeom prst="bentConnector3">
            <a:avLst/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From3To1">
            <a:extLst>
              <a:ext uri="{FF2B5EF4-FFF2-40B4-BE49-F238E27FC236}">
                <a16:creationId xmlns:a16="http://schemas.microsoft.com/office/drawing/2014/main" id="{1EB5F942-DE9E-54A7-2DDA-FB9F2CDE6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6" idx="0"/>
            <a:endCxn id="3" idx="2"/>
          </p:cNvCxnSpPr>
          <p:nvPr/>
        </p:nvCxnSpPr>
        <p:spPr>
          <a:xfrm rot="5400000" flipH="1" flipV="1">
            <a:off x="4024437" y="-206987"/>
            <a:ext cx="494759" cy="3175640"/>
          </a:xfrm>
          <a:prstGeom prst="bentConnector3">
            <a:avLst>
              <a:gd name="adj1" fmla="val 50000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From4To1">
            <a:extLst>
              <a:ext uri="{FF2B5EF4-FFF2-40B4-BE49-F238E27FC236}">
                <a16:creationId xmlns:a16="http://schemas.microsoft.com/office/drawing/2014/main" id="{83D42967-CFDA-564C-65AD-061285FB9E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8" idx="0"/>
            <a:endCxn id="3" idx="2"/>
          </p:cNvCxnSpPr>
          <p:nvPr/>
        </p:nvCxnSpPr>
        <p:spPr>
          <a:xfrm rot="5400000" flipH="1" flipV="1">
            <a:off x="4818347" y="586924"/>
            <a:ext cx="494759" cy="1587819"/>
          </a:xfrm>
          <a:prstGeom prst="bentConnector3">
            <a:avLst>
              <a:gd name="adj1" fmla="val 50000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From5To1">
            <a:extLst>
              <a:ext uri="{FF2B5EF4-FFF2-40B4-BE49-F238E27FC236}">
                <a16:creationId xmlns:a16="http://schemas.microsoft.com/office/drawing/2014/main" id="{B842D370-7E60-C67C-4A96-4FCEDF2861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0" idx="0"/>
            <a:endCxn id="3" idx="2"/>
          </p:cNvCxnSpPr>
          <p:nvPr/>
        </p:nvCxnSpPr>
        <p:spPr>
          <a:xfrm rot="16200000" flipV="1">
            <a:off x="5612258" y="1380832"/>
            <a:ext cx="494759" cy="1"/>
          </a:xfrm>
          <a:prstGeom prst="bentConnector3">
            <a:avLst>
              <a:gd name="adj1" fmla="val 50000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From6To1">
            <a:extLst>
              <a:ext uri="{FF2B5EF4-FFF2-40B4-BE49-F238E27FC236}">
                <a16:creationId xmlns:a16="http://schemas.microsoft.com/office/drawing/2014/main" id="{DE8F9681-4AD7-F8B9-F9C5-C641094F60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2" idx="0"/>
            <a:endCxn id="3" idx="2"/>
          </p:cNvCxnSpPr>
          <p:nvPr/>
        </p:nvCxnSpPr>
        <p:spPr>
          <a:xfrm rot="16200000" flipV="1">
            <a:off x="6448637" y="544453"/>
            <a:ext cx="494759" cy="1672760"/>
          </a:xfrm>
          <a:prstGeom prst="bentConnector3">
            <a:avLst>
              <a:gd name="adj1" fmla="val 50000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From7To1">
            <a:extLst>
              <a:ext uri="{FF2B5EF4-FFF2-40B4-BE49-F238E27FC236}">
                <a16:creationId xmlns:a16="http://schemas.microsoft.com/office/drawing/2014/main" id="{EE99680D-14A8-052B-EC59-A8D75B2256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4" idx="0"/>
            <a:endCxn id="3" idx="2"/>
          </p:cNvCxnSpPr>
          <p:nvPr/>
        </p:nvCxnSpPr>
        <p:spPr>
          <a:xfrm rot="16200000" flipV="1">
            <a:off x="7282331" y="-289241"/>
            <a:ext cx="494759" cy="3340147"/>
          </a:xfrm>
          <a:prstGeom prst="bentConnector3">
            <a:avLst>
              <a:gd name="adj1" fmla="val 50000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box2">
            <a:extLst>
              <a:ext uri="{FF2B5EF4-FFF2-40B4-BE49-F238E27FC236}">
                <a16:creationId xmlns:a16="http://schemas.microsoft.com/office/drawing/2014/main" id="{9C3F9387-5D70-9743-1436-A062FBD78342}"/>
              </a:ext>
            </a:extLst>
          </p:cNvPr>
          <p:cNvSpPr txBox="1"/>
          <p:nvPr/>
        </p:nvSpPr>
        <p:spPr>
          <a:xfrm>
            <a:off x="579210" y="1628212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Thomas Wilkinson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Deputy Chief Executive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(DCX)</a:t>
            </a:r>
          </a:p>
        </p:txBody>
      </p:sp>
      <p:cxnSp>
        <p:nvCxnSpPr>
          <p:cNvPr id="17" name="conFrom8To1">
            <a:extLst>
              <a:ext uri="{FF2B5EF4-FFF2-40B4-BE49-F238E27FC236}">
                <a16:creationId xmlns:a16="http://schemas.microsoft.com/office/drawing/2014/main" id="{80E2658C-FF0A-6131-3C86-6A1ADFD915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6" idx="0"/>
            <a:endCxn id="3" idx="2"/>
          </p:cNvCxnSpPr>
          <p:nvPr/>
        </p:nvCxnSpPr>
        <p:spPr>
          <a:xfrm rot="16200000" flipV="1">
            <a:off x="8002388" y="-1009298"/>
            <a:ext cx="494759" cy="4780262"/>
          </a:xfrm>
          <a:prstGeom prst="bentConnector3">
            <a:avLst>
              <a:gd name="adj1" fmla="val 50000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box9">
            <a:extLst>
              <a:ext uri="{FF2B5EF4-FFF2-40B4-BE49-F238E27FC236}">
                <a16:creationId xmlns:a16="http://schemas.microsoft.com/office/drawing/2014/main" id="{11EFF100-7E42-A317-7C64-B2093F061EA1}"/>
              </a:ext>
            </a:extLst>
          </p:cNvPr>
          <p:cNvSpPr txBox="1"/>
          <p:nvPr/>
        </p:nvSpPr>
        <p:spPr>
          <a:xfrm>
            <a:off x="726914" y="2662144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Fiona Ledden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City Solicitor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(SS5 2019)</a:t>
            </a:r>
          </a:p>
        </p:txBody>
      </p:sp>
      <p:cxnSp>
        <p:nvCxnSpPr>
          <p:cNvPr id="19" name="conFrom9To2">
            <a:extLst>
              <a:ext uri="{FF2B5EF4-FFF2-40B4-BE49-F238E27FC236}">
                <a16:creationId xmlns:a16="http://schemas.microsoft.com/office/drawing/2014/main" id="{3BC7E703-82CD-CED3-4A7B-AB5F5D6015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8" idx="1"/>
            <a:endCxn id="4" idx="1"/>
          </p:cNvCxnSpPr>
          <p:nvPr/>
        </p:nvCxnSpPr>
        <p:spPr>
          <a:xfrm rot="10800000">
            <a:off x="579209" y="2015938"/>
            <a:ext cx="147704" cy="1033930"/>
          </a:xfrm>
          <a:prstGeom prst="bentConnector3">
            <a:avLst>
              <a:gd name="adj1" fmla="val 258750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box10">
            <a:extLst>
              <a:ext uri="{FF2B5EF4-FFF2-40B4-BE49-F238E27FC236}">
                <a16:creationId xmlns:a16="http://schemas.microsoft.com/office/drawing/2014/main" id="{E67E006C-14B8-C776-3998-CC55AD9EEE45}"/>
              </a:ext>
            </a:extLst>
          </p:cNvPr>
          <p:cNvSpPr txBox="1"/>
          <p:nvPr/>
        </p:nvSpPr>
        <p:spPr>
          <a:xfrm>
            <a:off x="726914" y="3622221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Vacant post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City Treasurer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(SS5 2019)</a:t>
            </a:r>
          </a:p>
        </p:txBody>
      </p:sp>
      <p:cxnSp>
        <p:nvCxnSpPr>
          <p:cNvPr id="21" name="conFrom10To2">
            <a:extLst>
              <a:ext uri="{FF2B5EF4-FFF2-40B4-BE49-F238E27FC236}">
                <a16:creationId xmlns:a16="http://schemas.microsoft.com/office/drawing/2014/main" id="{7B400CE0-42D4-0BB8-A302-68DB0BD374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0" idx="1"/>
            <a:endCxn id="4" idx="1"/>
          </p:cNvCxnSpPr>
          <p:nvPr/>
        </p:nvCxnSpPr>
        <p:spPr>
          <a:xfrm rot="10800000">
            <a:off x="579209" y="2015938"/>
            <a:ext cx="147704" cy="1994008"/>
          </a:xfrm>
          <a:prstGeom prst="bentConnector3">
            <a:avLst>
              <a:gd name="adj1" fmla="val 258750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box11">
            <a:extLst>
              <a:ext uri="{FF2B5EF4-FFF2-40B4-BE49-F238E27FC236}">
                <a16:creationId xmlns:a16="http://schemas.microsoft.com/office/drawing/2014/main" id="{76D8A3CE-D1F1-1AF1-2C36-BF3A97DD0490}"/>
              </a:ext>
            </a:extLst>
          </p:cNvPr>
          <p:cNvSpPr txBox="1"/>
          <p:nvPr/>
        </p:nvSpPr>
        <p:spPr>
          <a:xfrm>
            <a:off x="726914" y="4545373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Tom Powell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Assistant Director Assurance &amp; Risk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(SS3 2019)</a:t>
            </a:r>
          </a:p>
        </p:txBody>
      </p:sp>
      <p:cxnSp>
        <p:nvCxnSpPr>
          <p:cNvPr id="23" name="conFrom11To2">
            <a:extLst>
              <a:ext uri="{FF2B5EF4-FFF2-40B4-BE49-F238E27FC236}">
                <a16:creationId xmlns:a16="http://schemas.microsoft.com/office/drawing/2014/main" id="{339D82CE-4A41-DD8E-2787-EFDEACD8FE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2" idx="1"/>
            <a:endCxn id="4" idx="1"/>
          </p:cNvCxnSpPr>
          <p:nvPr/>
        </p:nvCxnSpPr>
        <p:spPr>
          <a:xfrm rot="10800000">
            <a:off x="579209" y="2015937"/>
            <a:ext cx="147704" cy="2917160"/>
          </a:xfrm>
          <a:prstGeom prst="bentConnector3">
            <a:avLst>
              <a:gd name="adj1" fmla="val 258750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box12">
            <a:extLst>
              <a:ext uri="{FF2B5EF4-FFF2-40B4-BE49-F238E27FC236}">
                <a16:creationId xmlns:a16="http://schemas.microsoft.com/office/drawing/2014/main" id="{75EF1718-8E52-77C5-67BA-71E19D697F66}"/>
              </a:ext>
            </a:extLst>
          </p:cNvPr>
          <p:cNvSpPr txBox="1"/>
          <p:nvPr/>
        </p:nvSpPr>
        <p:spPr>
          <a:xfrm>
            <a:off x="726914" y="5468525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Name Redacted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Operations Manager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(NJCGRD09)</a:t>
            </a:r>
          </a:p>
        </p:txBody>
      </p:sp>
      <p:cxnSp>
        <p:nvCxnSpPr>
          <p:cNvPr id="25" name="conFrom12To2">
            <a:extLst>
              <a:ext uri="{FF2B5EF4-FFF2-40B4-BE49-F238E27FC236}">
                <a16:creationId xmlns:a16="http://schemas.microsoft.com/office/drawing/2014/main" id="{72C00469-E36B-F8C6-07C6-AAC18ECC28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4" idx="1"/>
            <a:endCxn id="4" idx="1"/>
          </p:cNvCxnSpPr>
          <p:nvPr/>
        </p:nvCxnSpPr>
        <p:spPr>
          <a:xfrm rot="10800000">
            <a:off x="579209" y="2015941"/>
            <a:ext cx="147704" cy="3840311"/>
          </a:xfrm>
          <a:prstGeom prst="bentConnector3">
            <a:avLst>
              <a:gd name="adj1" fmla="val 258750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box13">
            <a:extLst>
              <a:ext uri="{FF2B5EF4-FFF2-40B4-BE49-F238E27FC236}">
                <a16:creationId xmlns:a16="http://schemas.microsoft.com/office/drawing/2014/main" id="{99F959B4-A8BA-807D-D443-7A9C8836C3B0}"/>
              </a:ext>
            </a:extLst>
          </p:cNvPr>
          <p:cNvSpPr txBox="1"/>
          <p:nvPr/>
        </p:nvSpPr>
        <p:spPr>
          <a:xfrm>
            <a:off x="726914" y="6391676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Samantha McArdle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Assistant Director of Finance(Corporate)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(SS3 2019)</a:t>
            </a:r>
          </a:p>
        </p:txBody>
      </p:sp>
      <p:cxnSp>
        <p:nvCxnSpPr>
          <p:cNvPr id="27" name="conFrom13To2">
            <a:extLst>
              <a:ext uri="{FF2B5EF4-FFF2-40B4-BE49-F238E27FC236}">
                <a16:creationId xmlns:a16="http://schemas.microsoft.com/office/drawing/2014/main" id="{B7879373-612B-3F90-E7B7-E87A3BEA26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6" idx="1"/>
            <a:endCxn id="4" idx="1"/>
          </p:cNvCxnSpPr>
          <p:nvPr/>
        </p:nvCxnSpPr>
        <p:spPr>
          <a:xfrm rot="10800000">
            <a:off x="579209" y="2015942"/>
            <a:ext cx="147704" cy="4763463"/>
          </a:xfrm>
          <a:prstGeom prst="bentConnector3">
            <a:avLst>
              <a:gd name="adj1" fmla="val 258750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box14">
            <a:extLst>
              <a:ext uri="{FF2B5EF4-FFF2-40B4-BE49-F238E27FC236}">
                <a16:creationId xmlns:a16="http://schemas.microsoft.com/office/drawing/2014/main" id="{164AE462-2B99-BF11-1218-91D9A443A4D3}"/>
              </a:ext>
            </a:extLst>
          </p:cNvPr>
          <p:cNvSpPr txBox="1"/>
          <p:nvPr/>
        </p:nvSpPr>
        <p:spPr>
          <a:xfrm>
            <a:off x="726914" y="7314829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Sarah Broad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Director of Policy Performance &amp; Reform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(SS4 2019)</a:t>
            </a:r>
          </a:p>
        </p:txBody>
      </p:sp>
      <p:cxnSp>
        <p:nvCxnSpPr>
          <p:cNvPr id="29" name="conFrom14To2">
            <a:extLst>
              <a:ext uri="{FF2B5EF4-FFF2-40B4-BE49-F238E27FC236}">
                <a16:creationId xmlns:a16="http://schemas.microsoft.com/office/drawing/2014/main" id="{735A5C52-1176-2B20-6B05-221F984780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8" idx="1"/>
            <a:endCxn id="4" idx="1"/>
          </p:cNvCxnSpPr>
          <p:nvPr/>
        </p:nvCxnSpPr>
        <p:spPr>
          <a:xfrm rot="10800000">
            <a:off x="579209" y="2015937"/>
            <a:ext cx="147704" cy="5686616"/>
          </a:xfrm>
          <a:prstGeom prst="bentConnector3">
            <a:avLst>
              <a:gd name="adj1" fmla="val 258750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box15">
            <a:extLst>
              <a:ext uri="{FF2B5EF4-FFF2-40B4-BE49-F238E27FC236}">
                <a16:creationId xmlns:a16="http://schemas.microsoft.com/office/drawing/2014/main" id="{8F85B285-EB65-059C-7094-99FE045BF820}"/>
              </a:ext>
            </a:extLst>
          </p:cNvPr>
          <p:cNvSpPr txBox="1"/>
          <p:nvPr/>
        </p:nvSpPr>
        <p:spPr>
          <a:xfrm>
            <a:off x="726914" y="8237981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Vacant post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Director of HR OD &amp; Transformation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(SS4 2019)</a:t>
            </a:r>
          </a:p>
        </p:txBody>
      </p:sp>
      <p:cxnSp>
        <p:nvCxnSpPr>
          <p:cNvPr id="31" name="conFrom15To2">
            <a:extLst>
              <a:ext uri="{FF2B5EF4-FFF2-40B4-BE49-F238E27FC236}">
                <a16:creationId xmlns:a16="http://schemas.microsoft.com/office/drawing/2014/main" id="{9E04A34F-4604-5481-286A-AA5129DE6D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30" idx="1"/>
            <a:endCxn id="4" idx="1"/>
          </p:cNvCxnSpPr>
          <p:nvPr/>
        </p:nvCxnSpPr>
        <p:spPr>
          <a:xfrm rot="10800000">
            <a:off x="579209" y="2015941"/>
            <a:ext cx="147704" cy="6609767"/>
          </a:xfrm>
          <a:prstGeom prst="bentConnector3">
            <a:avLst>
              <a:gd name="adj1" fmla="val 258750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8" name="box16">
            <a:extLst>
              <a:ext uri="{FF2B5EF4-FFF2-40B4-BE49-F238E27FC236}">
                <a16:creationId xmlns:a16="http://schemas.microsoft.com/office/drawing/2014/main" id="{EDF16E19-F77B-68B2-8500-C8FC23AE1498}"/>
              </a:ext>
            </a:extLst>
          </p:cNvPr>
          <p:cNvSpPr txBox="1"/>
          <p:nvPr/>
        </p:nvSpPr>
        <p:spPr>
          <a:xfrm>
            <a:off x="726914" y="9161133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Madeleine Watt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Strategic Head of Human Resources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(SS2 2019)</a:t>
            </a:r>
          </a:p>
        </p:txBody>
      </p:sp>
      <p:cxnSp>
        <p:nvCxnSpPr>
          <p:cNvPr id="129" name="conFrom16To2">
            <a:extLst>
              <a:ext uri="{FF2B5EF4-FFF2-40B4-BE49-F238E27FC236}">
                <a16:creationId xmlns:a16="http://schemas.microsoft.com/office/drawing/2014/main" id="{203556EA-9F5F-CEE9-75AC-DE418B3FB5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28" idx="1"/>
            <a:endCxn id="4" idx="1"/>
          </p:cNvCxnSpPr>
          <p:nvPr/>
        </p:nvCxnSpPr>
        <p:spPr>
          <a:xfrm rot="10800000">
            <a:off x="579209" y="2015938"/>
            <a:ext cx="147704" cy="7532920"/>
          </a:xfrm>
          <a:prstGeom prst="bentConnector3">
            <a:avLst>
              <a:gd name="adj1" fmla="val 258750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0" name="box17">
            <a:extLst>
              <a:ext uri="{FF2B5EF4-FFF2-40B4-BE49-F238E27FC236}">
                <a16:creationId xmlns:a16="http://schemas.microsoft.com/office/drawing/2014/main" id="{BEA35ED6-BE87-AB45-FBDD-6269E38B3C4E}"/>
              </a:ext>
            </a:extLst>
          </p:cNvPr>
          <p:cNvSpPr txBox="1"/>
          <p:nvPr/>
        </p:nvSpPr>
        <p:spPr>
          <a:xfrm>
            <a:off x="726914" y="10084284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Suzanne Grimshaw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Strategic Head of OD &amp; Transformation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(SS2 2019)</a:t>
            </a:r>
          </a:p>
        </p:txBody>
      </p:sp>
      <p:cxnSp>
        <p:nvCxnSpPr>
          <p:cNvPr id="131" name="conFrom17To2">
            <a:extLst>
              <a:ext uri="{FF2B5EF4-FFF2-40B4-BE49-F238E27FC236}">
                <a16:creationId xmlns:a16="http://schemas.microsoft.com/office/drawing/2014/main" id="{84E9CD2B-81AB-A192-A032-1A2D1B54E5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30" idx="1"/>
            <a:endCxn id="4" idx="1"/>
          </p:cNvCxnSpPr>
          <p:nvPr/>
        </p:nvCxnSpPr>
        <p:spPr>
          <a:xfrm rot="10800000">
            <a:off x="579209" y="2015942"/>
            <a:ext cx="147704" cy="8456071"/>
          </a:xfrm>
          <a:prstGeom prst="bentConnector3">
            <a:avLst>
              <a:gd name="adj1" fmla="val 258750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2" name="box18">
            <a:extLst>
              <a:ext uri="{FF2B5EF4-FFF2-40B4-BE49-F238E27FC236}">
                <a16:creationId xmlns:a16="http://schemas.microsoft.com/office/drawing/2014/main" id="{AB4F586E-7514-F63E-383D-DDC76A7A1C92}"/>
              </a:ext>
            </a:extLst>
          </p:cNvPr>
          <p:cNvSpPr txBox="1"/>
          <p:nvPr/>
        </p:nvSpPr>
        <p:spPr>
          <a:xfrm>
            <a:off x="726914" y="11007436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Caroline Powell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Strategic Head Health &amp; Care Workforce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(SS2 2019)</a:t>
            </a:r>
          </a:p>
        </p:txBody>
      </p:sp>
      <p:cxnSp>
        <p:nvCxnSpPr>
          <p:cNvPr id="133" name="conFrom18To2">
            <a:extLst>
              <a:ext uri="{FF2B5EF4-FFF2-40B4-BE49-F238E27FC236}">
                <a16:creationId xmlns:a16="http://schemas.microsoft.com/office/drawing/2014/main" id="{C9DE748C-C8C0-E81C-496E-9B60CDC1FF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32" idx="1"/>
            <a:endCxn id="4" idx="1"/>
          </p:cNvCxnSpPr>
          <p:nvPr/>
        </p:nvCxnSpPr>
        <p:spPr>
          <a:xfrm rot="10800000">
            <a:off x="579209" y="2015938"/>
            <a:ext cx="147704" cy="9379224"/>
          </a:xfrm>
          <a:prstGeom prst="bentConnector3">
            <a:avLst>
              <a:gd name="adj1" fmla="val 258750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4" name="box19">
            <a:extLst>
              <a:ext uri="{FF2B5EF4-FFF2-40B4-BE49-F238E27FC236}">
                <a16:creationId xmlns:a16="http://schemas.microsoft.com/office/drawing/2014/main" id="{2D06621D-5A51-BBF2-5BB1-E0D0D2176C50}"/>
              </a:ext>
            </a:extLst>
          </p:cNvPr>
          <p:cNvSpPr txBox="1"/>
          <p:nvPr/>
        </p:nvSpPr>
        <p:spPr>
          <a:xfrm>
            <a:off x="726914" y="11930588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Christopher Wanley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Director of ICT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(SS4 2019)</a:t>
            </a:r>
          </a:p>
        </p:txBody>
      </p:sp>
      <p:cxnSp>
        <p:nvCxnSpPr>
          <p:cNvPr id="135" name="conFrom19To2">
            <a:extLst>
              <a:ext uri="{FF2B5EF4-FFF2-40B4-BE49-F238E27FC236}">
                <a16:creationId xmlns:a16="http://schemas.microsoft.com/office/drawing/2014/main" id="{CA6106E4-9F0C-768D-AA2D-EA22377F48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34" idx="1"/>
            <a:endCxn id="4" idx="1"/>
          </p:cNvCxnSpPr>
          <p:nvPr/>
        </p:nvCxnSpPr>
        <p:spPr>
          <a:xfrm rot="10800000">
            <a:off x="579209" y="2015942"/>
            <a:ext cx="147704" cy="10302375"/>
          </a:xfrm>
          <a:prstGeom prst="bentConnector3">
            <a:avLst>
              <a:gd name="adj1" fmla="val 258750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box3">
            <a:extLst>
              <a:ext uri="{FF2B5EF4-FFF2-40B4-BE49-F238E27FC236}">
                <a16:creationId xmlns:a16="http://schemas.microsoft.com/office/drawing/2014/main" id="{9CAEF66F-0AAD-829F-0EEC-7E981ED43CE7}"/>
              </a:ext>
            </a:extLst>
          </p:cNvPr>
          <p:cNvSpPr txBox="1"/>
          <p:nvPr/>
        </p:nvSpPr>
        <p:spPr>
          <a:xfrm>
            <a:off x="2167031" y="1628212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 dirty="0">
                <a:solidFill>
                  <a:schemeClr val="bg1"/>
                </a:solidFill>
                <a:latin typeface="1"/>
              </a:rPr>
              <a:t>Peter Tomlin</a:t>
            </a:r>
          </a:p>
          <a:p>
            <a:pPr algn="ctr"/>
            <a:r>
              <a:rPr lang="en-GB" sz="821" dirty="0">
                <a:solidFill>
                  <a:schemeClr val="bg1"/>
                </a:solidFill>
                <a:latin typeface="1"/>
              </a:rPr>
              <a:t>Strategic Director Adult Social Service</a:t>
            </a:r>
          </a:p>
          <a:p>
            <a:pPr algn="ctr"/>
            <a:r>
              <a:rPr lang="en-GB" sz="821" dirty="0">
                <a:solidFill>
                  <a:schemeClr val="bg1"/>
                </a:solidFill>
                <a:latin typeface="1"/>
              </a:rPr>
              <a:t>(SS5 2019)</a:t>
            </a:r>
          </a:p>
        </p:txBody>
      </p:sp>
      <p:sp>
        <p:nvSpPr>
          <p:cNvPr id="136" name="box20">
            <a:extLst>
              <a:ext uri="{FF2B5EF4-FFF2-40B4-BE49-F238E27FC236}">
                <a16:creationId xmlns:a16="http://schemas.microsoft.com/office/drawing/2014/main" id="{FC9BD94B-ABC5-8E41-37AA-F4E5C28446EB}"/>
              </a:ext>
            </a:extLst>
          </p:cNvPr>
          <p:cNvSpPr txBox="1"/>
          <p:nvPr/>
        </p:nvSpPr>
        <p:spPr>
          <a:xfrm>
            <a:off x="2314735" y="2662144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Tracey Harrison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Director ASCCommissioning&amp;Transformation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(SS4 2019)</a:t>
            </a:r>
          </a:p>
        </p:txBody>
      </p:sp>
      <p:cxnSp>
        <p:nvCxnSpPr>
          <p:cNvPr id="137" name="conFrom20To3">
            <a:extLst>
              <a:ext uri="{FF2B5EF4-FFF2-40B4-BE49-F238E27FC236}">
                <a16:creationId xmlns:a16="http://schemas.microsoft.com/office/drawing/2014/main" id="{9251C610-CF66-BC6C-AE30-715FB7E002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36" idx="1"/>
            <a:endCxn id="6" idx="1"/>
          </p:cNvCxnSpPr>
          <p:nvPr/>
        </p:nvCxnSpPr>
        <p:spPr>
          <a:xfrm rot="10800000">
            <a:off x="2167030" y="2015938"/>
            <a:ext cx="147704" cy="1033930"/>
          </a:xfrm>
          <a:prstGeom prst="bentConnector3">
            <a:avLst>
              <a:gd name="adj1" fmla="val 258750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8" name="box21">
            <a:extLst>
              <a:ext uri="{FF2B5EF4-FFF2-40B4-BE49-F238E27FC236}">
                <a16:creationId xmlns:a16="http://schemas.microsoft.com/office/drawing/2014/main" id="{372C8E40-5DC4-134D-3953-2B43C1E5FD69}"/>
              </a:ext>
            </a:extLst>
          </p:cNvPr>
          <p:cNvSpPr txBox="1"/>
          <p:nvPr/>
        </p:nvSpPr>
        <p:spPr>
          <a:xfrm>
            <a:off x="2314735" y="3622221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Tracy Cullen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Director of Adult Social Care Operations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(SS4 2019)</a:t>
            </a:r>
          </a:p>
        </p:txBody>
      </p:sp>
      <p:cxnSp>
        <p:nvCxnSpPr>
          <p:cNvPr id="139" name="conFrom21To3">
            <a:extLst>
              <a:ext uri="{FF2B5EF4-FFF2-40B4-BE49-F238E27FC236}">
                <a16:creationId xmlns:a16="http://schemas.microsoft.com/office/drawing/2014/main" id="{E23C439C-DC8E-47AD-EA06-AB77991ED9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38" idx="1"/>
            <a:endCxn id="6" idx="1"/>
          </p:cNvCxnSpPr>
          <p:nvPr/>
        </p:nvCxnSpPr>
        <p:spPr>
          <a:xfrm rot="10800000">
            <a:off x="2167030" y="2015938"/>
            <a:ext cx="147704" cy="1994008"/>
          </a:xfrm>
          <a:prstGeom prst="bentConnector3">
            <a:avLst>
              <a:gd name="adj1" fmla="val 258750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box4">
            <a:extLst>
              <a:ext uri="{FF2B5EF4-FFF2-40B4-BE49-F238E27FC236}">
                <a16:creationId xmlns:a16="http://schemas.microsoft.com/office/drawing/2014/main" id="{88407A5F-CBC7-0AC2-F131-D08DB658D246}"/>
              </a:ext>
            </a:extLst>
          </p:cNvPr>
          <p:cNvSpPr txBox="1"/>
          <p:nvPr/>
        </p:nvSpPr>
        <p:spPr>
          <a:xfrm>
            <a:off x="3754852" y="1628212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Sean McKendrick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Strategic Director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(SS5 2019)</a:t>
            </a:r>
          </a:p>
        </p:txBody>
      </p:sp>
      <p:sp>
        <p:nvSpPr>
          <p:cNvPr id="140" name="box22">
            <a:extLst>
              <a:ext uri="{FF2B5EF4-FFF2-40B4-BE49-F238E27FC236}">
                <a16:creationId xmlns:a16="http://schemas.microsoft.com/office/drawing/2014/main" id="{76578503-CDF8-AA1C-44E3-5BF4089EF592}"/>
              </a:ext>
            </a:extLst>
          </p:cNvPr>
          <p:cNvSpPr txBox="1"/>
          <p:nvPr/>
        </p:nvSpPr>
        <p:spPr>
          <a:xfrm>
            <a:off x="3902557" y="2662144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Amanda Corcoran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Director of Education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(SS4 2019)</a:t>
            </a:r>
          </a:p>
        </p:txBody>
      </p:sp>
      <p:cxnSp>
        <p:nvCxnSpPr>
          <p:cNvPr id="141" name="conFrom22To4">
            <a:extLst>
              <a:ext uri="{FF2B5EF4-FFF2-40B4-BE49-F238E27FC236}">
                <a16:creationId xmlns:a16="http://schemas.microsoft.com/office/drawing/2014/main" id="{44711E90-2315-8FFD-3588-C59353DDF7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40" idx="1"/>
            <a:endCxn id="8" idx="1"/>
          </p:cNvCxnSpPr>
          <p:nvPr/>
        </p:nvCxnSpPr>
        <p:spPr>
          <a:xfrm rot="10800000">
            <a:off x="3754851" y="2015938"/>
            <a:ext cx="147704" cy="1033930"/>
          </a:xfrm>
          <a:prstGeom prst="bentConnector3">
            <a:avLst>
              <a:gd name="adj1" fmla="val 258750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2" name="box23">
            <a:extLst>
              <a:ext uri="{FF2B5EF4-FFF2-40B4-BE49-F238E27FC236}">
                <a16:creationId xmlns:a16="http://schemas.microsoft.com/office/drawing/2014/main" id="{1AC719BA-5C77-97F9-8A55-EDB97B7C19E8}"/>
              </a:ext>
            </a:extLst>
          </p:cNvPr>
          <p:cNvSpPr txBox="1"/>
          <p:nvPr/>
        </p:nvSpPr>
        <p:spPr>
          <a:xfrm>
            <a:off x="3902557" y="3622221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Sarah Austin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Strategic Lead Commissioning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(SS2 2019)</a:t>
            </a:r>
          </a:p>
        </p:txBody>
      </p:sp>
      <p:cxnSp>
        <p:nvCxnSpPr>
          <p:cNvPr id="143" name="conFrom23To4">
            <a:extLst>
              <a:ext uri="{FF2B5EF4-FFF2-40B4-BE49-F238E27FC236}">
                <a16:creationId xmlns:a16="http://schemas.microsoft.com/office/drawing/2014/main" id="{E642B65E-1B58-BDFE-E57B-FD3D5501B6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42" idx="1"/>
            <a:endCxn id="8" idx="1"/>
          </p:cNvCxnSpPr>
          <p:nvPr/>
        </p:nvCxnSpPr>
        <p:spPr>
          <a:xfrm rot="10800000">
            <a:off x="3754851" y="2015938"/>
            <a:ext cx="147704" cy="1994008"/>
          </a:xfrm>
          <a:prstGeom prst="bentConnector3">
            <a:avLst>
              <a:gd name="adj1" fmla="val 258750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box24">
            <a:extLst>
              <a:ext uri="{FF2B5EF4-FFF2-40B4-BE49-F238E27FC236}">
                <a16:creationId xmlns:a16="http://schemas.microsoft.com/office/drawing/2014/main" id="{209DF65B-8BFE-E7FD-EE11-7DAB6CBBB84B}"/>
              </a:ext>
            </a:extLst>
          </p:cNvPr>
          <p:cNvSpPr txBox="1"/>
          <p:nvPr/>
        </p:nvSpPr>
        <p:spPr>
          <a:xfrm>
            <a:off x="3902557" y="4545373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Catherine Rose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Assistant Director (Safeguard&amp;Practice)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(SS2 2019)</a:t>
            </a:r>
          </a:p>
        </p:txBody>
      </p:sp>
      <p:cxnSp>
        <p:nvCxnSpPr>
          <p:cNvPr id="153" name="conFrom24To4">
            <a:extLst>
              <a:ext uri="{FF2B5EF4-FFF2-40B4-BE49-F238E27FC236}">
                <a16:creationId xmlns:a16="http://schemas.microsoft.com/office/drawing/2014/main" id="{B2412846-7B3E-4466-8D20-D0F564BEB0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52" idx="1"/>
            <a:endCxn id="8" idx="1"/>
          </p:cNvCxnSpPr>
          <p:nvPr/>
        </p:nvCxnSpPr>
        <p:spPr>
          <a:xfrm rot="10800000">
            <a:off x="3754851" y="2015937"/>
            <a:ext cx="147704" cy="2917160"/>
          </a:xfrm>
          <a:prstGeom prst="bentConnector3">
            <a:avLst>
              <a:gd name="adj1" fmla="val 258750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box25">
            <a:extLst>
              <a:ext uri="{FF2B5EF4-FFF2-40B4-BE49-F238E27FC236}">
                <a16:creationId xmlns:a16="http://schemas.microsoft.com/office/drawing/2014/main" id="{93A193A5-C043-D52B-DCF3-BC9CCC62CF94}"/>
              </a:ext>
            </a:extLst>
          </p:cNvPr>
          <p:cNvSpPr txBox="1"/>
          <p:nvPr/>
        </p:nvSpPr>
        <p:spPr>
          <a:xfrm>
            <a:off x="3902557" y="5468525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Julie Heslop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Deputy Strategic Director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(SS4 2019)</a:t>
            </a:r>
          </a:p>
        </p:txBody>
      </p:sp>
      <p:cxnSp>
        <p:nvCxnSpPr>
          <p:cNvPr id="155" name="conFrom25To4">
            <a:extLst>
              <a:ext uri="{FF2B5EF4-FFF2-40B4-BE49-F238E27FC236}">
                <a16:creationId xmlns:a16="http://schemas.microsoft.com/office/drawing/2014/main" id="{BED6B370-A046-79E2-C95A-AFB386D835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54" idx="1"/>
            <a:endCxn id="8" idx="1"/>
          </p:cNvCxnSpPr>
          <p:nvPr/>
        </p:nvCxnSpPr>
        <p:spPr>
          <a:xfrm rot="10800000">
            <a:off x="3754851" y="2015941"/>
            <a:ext cx="147704" cy="3840311"/>
          </a:xfrm>
          <a:prstGeom prst="bentConnector3">
            <a:avLst>
              <a:gd name="adj1" fmla="val 258750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box5">
            <a:extLst>
              <a:ext uri="{FF2B5EF4-FFF2-40B4-BE49-F238E27FC236}">
                <a16:creationId xmlns:a16="http://schemas.microsoft.com/office/drawing/2014/main" id="{18161FCA-EED3-17EE-ED23-0821B80EEBDB}"/>
              </a:ext>
            </a:extLst>
          </p:cNvPr>
          <p:cNvSpPr txBox="1"/>
          <p:nvPr/>
        </p:nvSpPr>
        <p:spPr>
          <a:xfrm>
            <a:off x="5342672" y="1628212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Neil Fairlamb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Strategic Director Neighbourhoods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(SS5 2019)</a:t>
            </a:r>
          </a:p>
        </p:txBody>
      </p:sp>
      <p:sp>
        <p:nvSpPr>
          <p:cNvPr id="156" name="box26">
            <a:extLst>
              <a:ext uri="{FF2B5EF4-FFF2-40B4-BE49-F238E27FC236}">
                <a16:creationId xmlns:a16="http://schemas.microsoft.com/office/drawing/2014/main" id="{A1679329-5ECD-C1B9-3088-71DA4FCAD0DC}"/>
              </a:ext>
            </a:extLst>
          </p:cNvPr>
          <p:cNvSpPr txBox="1"/>
          <p:nvPr/>
        </p:nvSpPr>
        <p:spPr>
          <a:xfrm>
            <a:off x="5490378" y="2662144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Vacant post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Director of Housing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(SS4 2019)</a:t>
            </a:r>
          </a:p>
        </p:txBody>
      </p:sp>
      <p:cxnSp>
        <p:nvCxnSpPr>
          <p:cNvPr id="157" name="conFrom26To5">
            <a:extLst>
              <a:ext uri="{FF2B5EF4-FFF2-40B4-BE49-F238E27FC236}">
                <a16:creationId xmlns:a16="http://schemas.microsoft.com/office/drawing/2014/main" id="{E9C0245D-18A4-A56D-47FD-929131041B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56" idx="1"/>
            <a:endCxn id="10" idx="1"/>
          </p:cNvCxnSpPr>
          <p:nvPr/>
        </p:nvCxnSpPr>
        <p:spPr>
          <a:xfrm rot="10800000">
            <a:off x="5342676" y="2015938"/>
            <a:ext cx="147705" cy="1033930"/>
          </a:xfrm>
          <a:prstGeom prst="bentConnector3">
            <a:avLst>
              <a:gd name="adj1" fmla="val 258749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8" name="box27">
            <a:extLst>
              <a:ext uri="{FF2B5EF4-FFF2-40B4-BE49-F238E27FC236}">
                <a16:creationId xmlns:a16="http://schemas.microsoft.com/office/drawing/2014/main" id="{557DBA9B-1E22-B60D-4F28-A0234F9F7B63}"/>
              </a:ext>
            </a:extLst>
          </p:cNvPr>
          <p:cNvSpPr txBox="1"/>
          <p:nvPr/>
        </p:nvSpPr>
        <p:spPr>
          <a:xfrm>
            <a:off x="5490378" y="3622221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Graeme Hall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Assistant Director of Housing Operations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(SS3 2019)</a:t>
            </a:r>
          </a:p>
        </p:txBody>
      </p:sp>
      <p:sp>
        <p:nvSpPr>
          <p:cNvPr id="202" name="box33">
            <a:extLst>
              <a:ext uri="{FF2B5EF4-FFF2-40B4-BE49-F238E27FC236}">
                <a16:creationId xmlns:a16="http://schemas.microsoft.com/office/drawing/2014/main" id="{B9B59EE7-3B9A-8CC4-5FC0-BA99E4B21B78}"/>
              </a:ext>
            </a:extLst>
          </p:cNvPr>
          <p:cNvSpPr txBox="1"/>
          <p:nvPr/>
        </p:nvSpPr>
        <p:spPr>
          <a:xfrm>
            <a:off x="5490378" y="4545371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Shefali Kapoor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Director of Communities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(SS4 2019)</a:t>
            </a:r>
          </a:p>
        </p:txBody>
      </p:sp>
      <p:sp>
        <p:nvSpPr>
          <p:cNvPr id="196" name="box30">
            <a:extLst>
              <a:ext uri="{FF2B5EF4-FFF2-40B4-BE49-F238E27FC236}">
                <a16:creationId xmlns:a16="http://schemas.microsoft.com/office/drawing/2014/main" id="{5FF0A275-9C02-FBBE-8871-D44E0C3EAA1A}"/>
              </a:ext>
            </a:extLst>
          </p:cNvPr>
          <p:cNvSpPr txBox="1"/>
          <p:nvPr/>
        </p:nvSpPr>
        <p:spPr>
          <a:xfrm>
            <a:off x="5490378" y="6391676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 dirty="0">
                <a:solidFill>
                  <a:schemeClr val="bg1"/>
                </a:solidFill>
                <a:latin typeface="1"/>
              </a:rPr>
              <a:t>Robert McCartney</a:t>
            </a:r>
          </a:p>
          <a:p>
            <a:pPr algn="ctr"/>
            <a:r>
              <a:rPr lang="en-GB" sz="821" dirty="0">
                <a:solidFill>
                  <a:schemeClr val="bg1"/>
                </a:solidFill>
                <a:latin typeface="1"/>
              </a:rPr>
              <a:t>Director Homelessness &amp; Housing Policy</a:t>
            </a:r>
          </a:p>
          <a:p>
            <a:pPr algn="ctr"/>
            <a:r>
              <a:rPr lang="en-GB" sz="821" dirty="0">
                <a:solidFill>
                  <a:schemeClr val="bg1"/>
                </a:solidFill>
                <a:latin typeface="1"/>
              </a:rPr>
              <a:t>(SS4 2019)</a:t>
            </a:r>
          </a:p>
        </p:txBody>
      </p:sp>
      <p:sp>
        <p:nvSpPr>
          <p:cNvPr id="198" name="box31">
            <a:extLst>
              <a:ext uri="{FF2B5EF4-FFF2-40B4-BE49-F238E27FC236}">
                <a16:creationId xmlns:a16="http://schemas.microsoft.com/office/drawing/2014/main" id="{A508C923-3B04-D209-7200-1CD727390EC5}"/>
              </a:ext>
            </a:extLst>
          </p:cNvPr>
          <p:cNvSpPr txBox="1"/>
          <p:nvPr/>
        </p:nvSpPr>
        <p:spPr>
          <a:xfrm>
            <a:off x="5490378" y="7314829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Kevin Hicks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Director of Highways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(SS4 2019)</a:t>
            </a:r>
          </a:p>
        </p:txBody>
      </p:sp>
      <p:sp>
        <p:nvSpPr>
          <p:cNvPr id="200" name="box32">
            <a:extLst>
              <a:ext uri="{FF2B5EF4-FFF2-40B4-BE49-F238E27FC236}">
                <a16:creationId xmlns:a16="http://schemas.microsoft.com/office/drawing/2014/main" id="{4FBEE476-7465-B9CD-5123-3A85C965F156}"/>
              </a:ext>
            </a:extLst>
          </p:cNvPr>
          <p:cNvSpPr txBox="1"/>
          <p:nvPr/>
        </p:nvSpPr>
        <p:spPr>
          <a:xfrm>
            <a:off x="5490378" y="8237981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John Rooney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Director of Neighbourhood Delivery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(SS4 2019)</a:t>
            </a:r>
          </a:p>
        </p:txBody>
      </p:sp>
      <p:cxnSp>
        <p:nvCxnSpPr>
          <p:cNvPr id="159" name="conFrom27To5">
            <a:extLst>
              <a:ext uri="{FF2B5EF4-FFF2-40B4-BE49-F238E27FC236}">
                <a16:creationId xmlns:a16="http://schemas.microsoft.com/office/drawing/2014/main" id="{4B193124-DE2F-88AC-CDBC-13AA0D9FA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58" idx="1"/>
            <a:endCxn id="10" idx="1"/>
          </p:cNvCxnSpPr>
          <p:nvPr/>
        </p:nvCxnSpPr>
        <p:spPr>
          <a:xfrm rot="10800000">
            <a:off x="5342676" y="2015938"/>
            <a:ext cx="147705" cy="1994008"/>
          </a:xfrm>
          <a:prstGeom prst="bentConnector3">
            <a:avLst>
              <a:gd name="adj1" fmla="val 258749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3" name="conFrom28To5">
            <a:extLst>
              <a:ext uri="{FF2B5EF4-FFF2-40B4-BE49-F238E27FC236}">
                <a16:creationId xmlns:a16="http://schemas.microsoft.com/office/drawing/2014/main" id="{73DF12EC-3778-FBD6-3565-CA818812ECA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92" idx="1"/>
            <a:endCxn id="10" idx="1"/>
          </p:cNvCxnSpPr>
          <p:nvPr/>
        </p:nvCxnSpPr>
        <p:spPr>
          <a:xfrm rot="10800000">
            <a:off x="5342672" y="2015937"/>
            <a:ext cx="147706" cy="7532921"/>
          </a:xfrm>
          <a:prstGeom prst="bentConnector3">
            <a:avLst>
              <a:gd name="adj1" fmla="val 254767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4" name="box29">
            <a:extLst>
              <a:ext uri="{FF2B5EF4-FFF2-40B4-BE49-F238E27FC236}">
                <a16:creationId xmlns:a16="http://schemas.microsoft.com/office/drawing/2014/main" id="{39152A32-5077-ECFF-FD62-DF30FE29AAD8}"/>
              </a:ext>
            </a:extLst>
          </p:cNvPr>
          <p:cNvSpPr txBox="1"/>
          <p:nvPr/>
        </p:nvSpPr>
        <p:spPr>
          <a:xfrm>
            <a:off x="5490378" y="5468525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Vacant post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Director of Culture &amp; Creative Industries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(SS4 2019)</a:t>
            </a:r>
          </a:p>
        </p:txBody>
      </p:sp>
      <p:sp>
        <p:nvSpPr>
          <p:cNvPr id="192" name="box28">
            <a:extLst>
              <a:ext uri="{FF2B5EF4-FFF2-40B4-BE49-F238E27FC236}">
                <a16:creationId xmlns:a16="http://schemas.microsoft.com/office/drawing/2014/main" id="{01D3E1BD-C215-F6C9-03F2-1E6129719202}"/>
              </a:ext>
            </a:extLst>
          </p:cNvPr>
          <p:cNvSpPr txBox="1"/>
          <p:nvPr/>
        </p:nvSpPr>
        <p:spPr>
          <a:xfrm>
            <a:off x="5490378" y="9161133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David Moutrey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Agency Contractor</a:t>
            </a:r>
          </a:p>
        </p:txBody>
      </p:sp>
      <p:cxnSp>
        <p:nvCxnSpPr>
          <p:cNvPr id="195" name="conFrom29To5">
            <a:extLst>
              <a:ext uri="{FF2B5EF4-FFF2-40B4-BE49-F238E27FC236}">
                <a16:creationId xmlns:a16="http://schemas.microsoft.com/office/drawing/2014/main" id="{7AD5BC0B-50E6-5D08-F973-F7CF386208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94" idx="1"/>
            <a:endCxn id="10" idx="1"/>
          </p:cNvCxnSpPr>
          <p:nvPr/>
        </p:nvCxnSpPr>
        <p:spPr>
          <a:xfrm rot="10800000">
            <a:off x="5342676" y="2015941"/>
            <a:ext cx="147705" cy="3840311"/>
          </a:xfrm>
          <a:prstGeom prst="bentConnector3">
            <a:avLst>
              <a:gd name="adj1" fmla="val 258749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7" name="conFrom30To5">
            <a:extLst>
              <a:ext uri="{FF2B5EF4-FFF2-40B4-BE49-F238E27FC236}">
                <a16:creationId xmlns:a16="http://schemas.microsoft.com/office/drawing/2014/main" id="{E33AEA1F-26B1-A64B-C273-40BB7931F4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96" idx="1"/>
            <a:endCxn id="10" idx="1"/>
          </p:cNvCxnSpPr>
          <p:nvPr/>
        </p:nvCxnSpPr>
        <p:spPr>
          <a:xfrm rot="10800000">
            <a:off x="5342676" y="2015942"/>
            <a:ext cx="147705" cy="4763463"/>
          </a:xfrm>
          <a:prstGeom prst="bentConnector3">
            <a:avLst>
              <a:gd name="adj1" fmla="val 258749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9" name="conFrom31To5">
            <a:extLst>
              <a:ext uri="{FF2B5EF4-FFF2-40B4-BE49-F238E27FC236}">
                <a16:creationId xmlns:a16="http://schemas.microsoft.com/office/drawing/2014/main" id="{C5C31182-7458-80B5-A51D-DD5CA7AACC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198" idx="1"/>
            <a:endCxn id="10" idx="1"/>
          </p:cNvCxnSpPr>
          <p:nvPr/>
        </p:nvCxnSpPr>
        <p:spPr>
          <a:xfrm rot="10800000">
            <a:off x="5342676" y="2015937"/>
            <a:ext cx="147705" cy="5686616"/>
          </a:xfrm>
          <a:prstGeom prst="bentConnector3">
            <a:avLst>
              <a:gd name="adj1" fmla="val 258749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1" name="conFrom32To5">
            <a:extLst>
              <a:ext uri="{FF2B5EF4-FFF2-40B4-BE49-F238E27FC236}">
                <a16:creationId xmlns:a16="http://schemas.microsoft.com/office/drawing/2014/main" id="{1EED309C-04BE-D002-3DAA-6CF059B785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00" idx="1"/>
            <a:endCxn id="10" idx="1"/>
          </p:cNvCxnSpPr>
          <p:nvPr/>
        </p:nvCxnSpPr>
        <p:spPr>
          <a:xfrm rot="10800000">
            <a:off x="5342676" y="2015941"/>
            <a:ext cx="147705" cy="6609767"/>
          </a:xfrm>
          <a:prstGeom prst="bentConnector3">
            <a:avLst>
              <a:gd name="adj1" fmla="val 258749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conFrom33To5">
            <a:extLst>
              <a:ext uri="{FF2B5EF4-FFF2-40B4-BE49-F238E27FC236}">
                <a16:creationId xmlns:a16="http://schemas.microsoft.com/office/drawing/2014/main" id="{22EB9CFE-8BB4-EA89-8604-8CAF10C18C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02" idx="1"/>
            <a:endCxn id="10" idx="1"/>
          </p:cNvCxnSpPr>
          <p:nvPr/>
        </p:nvCxnSpPr>
        <p:spPr>
          <a:xfrm rot="10800000">
            <a:off x="5342672" y="2015937"/>
            <a:ext cx="147706" cy="2917159"/>
          </a:xfrm>
          <a:prstGeom prst="bentConnector3">
            <a:avLst>
              <a:gd name="adj1" fmla="val 254767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box6">
            <a:extLst>
              <a:ext uri="{FF2B5EF4-FFF2-40B4-BE49-F238E27FC236}">
                <a16:creationId xmlns:a16="http://schemas.microsoft.com/office/drawing/2014/main" id="{A114D633-7531-9635-0E5D-1A159948A9B9}"/>
              </a:ext>
            </a:extLst>
          </p:cNvPr>
          <p:cNvSpPr txBox="1"/>
          <p:nvPr/>
        </p:nvSpPr>
        <p:spPr>
          <a:xfrm>
            <a:off x="7015431" y="1628212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Rebecca Heron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Strategic Director Growth &amp; Development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(SS5 2019)</a:t>
            </a:r>
          </a:p>
        </p:txBody>
      </p:sp>
      <p:sp>
        <p:nvSpPr>
          <p:cNvPr id="236" name="box37">
            <a:extLst>
              <a:ext uri="{FF2B5EF4-FFF2-40B4-BE49-F238E27FC236}">
                <a16:creationId xmlns:a16="http://schemas.microsoft.com/office/drawing/2014/main" id="{E7F76E57-E95A-EB3C-1D84-31D2B78EC15A}"/>
              </a:ext>
            </a:extLst>
          </p:cNvPr>
          <p:cNvSpPr txBox="1"/>
          <p:nvPr/>
        </p:nvSpPr>
        <p:spPr>
          <a:xfrm>
            <a:off x="7181089" y="2662144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Julie Roscoe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Director Planning Licensing and BC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(SS4 2019)</a:t>
            </a:r>
          </a:p>
        </p:txBody>
      </p:sp>
      <p:sp>
        <p:nvSpPr>
          <p:cNvPr id="234" name="box36">
            <a:extLst>
              <a:ext uri="{FF2B5EF4-FFF2-40B4-BE49-F238E27FC236}">
                <a16:creationId xmlns:a16="http://schemas.microsoft.com/office/drawing/2014/main" id="{4EC7D547-E160-131C-01FD-C96A5035B39A}"/>
              </a:ext>
            </a:extLst>
          </p:cNvPr>
          <p:cNvSpPr txBox="1"/>
          <p:nvPr/>
        </p:nvSpPr>
        <p:spPr>
          <a:xfrm>
            <a:off x="7181089" y="3622221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David Lynch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Director of Development &amp; Strategic Hsg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(SS4 2019)</a:t>
            </a:r>
          </a:p>
        </p:txBody>
      </p:sp>
      <p:sp>
        <p:nvSpPr>
          <p:cNvPr id="238" name="box38">
            <a:extLst>
              <a:ext uri="{FF2B5EF4-FFF2-40B4-BE49-F238E27FC236}">
                <a16:creationId xmlns:a16="http://schemas.microsoft.com/office/drawing/2014/main" id="{BE21DD36-168A-ED4A-DBDF-27634F555D36}"/>
              </a:ext>
            </a:extLst>
          </p:cNvPr>
          <p:cNvSpPr txBox="1"/>
          <p:nvPr/>
        </p:nvSpPr>
        <p:spPr>
          <a:xfrm>
            <a:off x="7181089" y="4545373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Ian Slater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Assistant Director of Major Regeneration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(SS3 2019)</a:t>
            </a:r>
          </a:p>
        </p:txBody>
      </p:sp>
      <p:sp>
        <p:nvSpPr>
          <p:cNvPr id="232" name="box35">
            <a:extLst>
              <a:ext uri="{FF2B5EF4-FFF2-40B4-BE49-F238E27FC236}">
                <a16:creationId xmlns:a16="http://schemas.microsoft.com/office/drawing/2014/main" id="{025DFB69-19F8-E5E2-C402-2A2221359D6E}"/>
              </a:ext>
            </a:extLst>
          </p:cNvPr>
          <p:cNvSpPr txBox="1"/>
          <p:nvPr/>
        </p:nvSpPr>
        <p:spPr>
          <a:xfrm>
            <a:off x="7164367" y="5468525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Patricia Bartoli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Director of City Centre Growth &amp; Infrstr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(SS4 2019)</a:t>
            </a:r>
          </a:p>
        </p:txBody>
      </p:sp>
      <p:sp>
        <p:nvSpPr>
          <p:cNvPr id="240" name="box39">
            <a:extLst>
              <a:ext uri="{FF2B5EF4-FFF2-40B4-BE49-F238E27FC236}">
                <a16:creationId xmlns:a16="http://schemas.microsoft.com/office/drawing/2014/main" id="{D4398729-9E79-AB3E-4524-C8C82CE81EFC}"/>
              </a:ext>
            </a:extLst>
          </p:cNvPr>
          <p:cNvSpPr txBox="1"/>
          <p:nvPr/>
        </p:nvSpPr>
        <p:spPr>
          <a:xfrm>
            <a:off x="7181089" y="6410242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Angela Harrington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Director of Inclusive Economy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(SS4 2019)</a:t>
            </a:r>
          </a:p>
        </p:txBody>
      </p:sp>
      <p:sp>
        <p:nvSpPr>
          <p:cNvPr id="230" name="box34">
            <a:extLst>
              <a:ext uri="{FF2B5EF4-FFF2-40B4-BE49-F238E27FC236}">
                <a16:creationId xmlns:a16="http://schemas.microsoft.com/office/drawing/2014/main" id="{287E2771-3913-305A-2B1A-C399000EE7C6}"/>
              </a:ext>
            </a:extLst>
          </p:cNvPr>
          <p:cNvSpPr txBox="1"/>
          <p:nvPr/>
        </p:nvSpPr>
        <p:spPr>
          <a:xfrm>
            <a:off x="7181089" y="7331444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Richard Munns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Director of Capital Programmes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(SS4 2019)</a:t>
            </a:r>
          </a:p>
        </p:txBody>
      </p:sp>
      <p:sp>
        <p:nvSpPr>
          <p:cNvPr id="254" name="box46">
            <a:extLst>
              <a:ext uri="{FF2B5EF4-FFF2-40B4-BE49-F238E27FC236}">
                <a16:creationId xmlns:a16="http://schemas.microsoft.com/office/drawing/2014/main" id="{52D0F8A2-D345-3E45-D040-9949AA769C7E}"/>
              </a:ext>
            </a:extLst>
          </p:cNvPr>
          <p:cNvSpPr txBox="1"/>
          <p:nvPr/>
        </p:nvSpPr>
        <p:spPr>
          <a:xfrm>
            <a:off x="7162626" y="8275110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nl-NL" sz="821" b="1" dirty="0">
                <a:solidFill>
                  <a:schemeClr val="bg1"/>
                </a:solidFill>
                <a:latin typeface="1"/>
              </a:rPr>
              <a:t>Jared Allen</a:t>
            </a:r>
          </a:p>
          <a:p>
            <a:pPr algn="ctr"/>
            <a:r>
              <a:rPr lang="nl-NL" sz="821" dirty="0">
                <a:solidFill>
                  <a:schemeClr val="bg1"/>
                </a:solidFill>
                <a:latin typeface="1"/>
              </a:rPr>
              <a:t>Project Director</a:t>
            </a:r>
          </a:p>
          <a:p>
            <a:pPr algn="ctr"/>
            <a:r>
              <a:rPr lang="nl-NL" sz="821" dirty="0">
                <a:solidFill>
                  <a:schemeClr val="bg1"/>
                </a:solidFill>
                <a:latin typeface="1"/>
              </a:rPr>
              <a:t>(SS5 2019)</a:t>
            </a:r>
            <a:endParaRPr lang="en-GB" sz="821" dirty="0">
              <a:solidFill>
                <a:schemeClr val="bg1"/>
              </a:solidFill>
              <a:latin typeface="1"/>
            </a:endParaRPr>
          </a:p>
        </p:txBody>
      </p:sp>
      <p:cxnSp>
        <p:nvCxnSpPr>
          <p:cNvPr id="231" name="conFrom34To6">
            <a:extLst>
              <a:ext uri="{FF2B5EF4-FFF2-40B4-BE49-F238E27FC236}">
                <a16:creationId xmlns:a16="http://schemas.microsoft.com/office/drawing/2014/main" id="{E29C7123-04F2-2536-669A-FDDF8912255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30" idx="1"/>
            <a:endCxn id="12" idx="1"/>
          </p:cNvCxnSpPr>
          <p:nvPr/>
        </p:nvCxnSpPr>
        <p:spPr>
          <a:xfrm rot="10800000">
            <a:off x="7015435" y="2015937"/>
            <a:ext cx="165658" cy="5703231"/>
          </a:xfrm>
          <a:prstGeom prst="bentConnector3">
            <a:avLst>
              <a:gd name="adj1" fmla="val 241545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3" name="conFrom35To6">
            <a:extLst>
              <a:ext uri="{FF2B5EF4-FFF2-40B4-BE49-F238E27FC236}">
                <a16:creationId xmlns:a16="http://schemas.microsoft.com/office/drawing/2014/main" id="{6D908690-1C79-29B8-4420-9F9AE46708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32" idx="1"/>
            <a:endCxn id="12" idx="1"/>
          </p:cNvCxnSpPr>
          <p:nvPr/>
        </p:nvCxnSpPr>
        <p:spPr>
          <a:xfrm rot="10800000">
            <a:off x="7015430" y="2015941"/>
            <a:ext cx="148937" cy="3840311"/>
          </a:xfrm>
          <a:prstGeom prst="bentConnector3">
            <a:avLst>
              <a:gd name="adj1" fmla="val 257436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" name="conFrom36To6">
            <a:extLst>
              <a:ext uri="{FF2B5EF4-FFF2-40B4-BE49-F238E27FC236}">
                <a16:creationId xmlns:a16="http://schemas.microsoft.com/office/drawing/2014/main" id="{A82C11DD-F730-0371-7B79-822C1C08F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34" idx="1"/>
            <a:endCxn id="12" idx="1"/>
          </p:cNvCxnSpPr>
          <p:nvPr/>
        </p:nvCxnSpPr>
        <p:spPr>
          <a:xfrm rot="10800000">
            <a:off x="7015435" y="2015938"/>
            <a:ext cx="165658" cy="1994008"/>
          </a:xfrm>
          <a:prstGeom prst="bentConnector3">
            <a:avLst>
              <a:gd name="adj1" fmla="val 241545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7" name="conFrom37To6">
            <a:extLst>
              <a:ext uri="{FF2B5EF4-FFF2-40B4-BE49-F238E27FC236}">
                <a16:creationId xmlns:a16="http://schemas.microsoft.com/office/drawing/2014/main" id="{7120682B-881C-8BDF-577C-A270655383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36" idx="1"/>
            <a:endCxn id="12" idx="1"/>
          </p:cNvCxnSpPr>
          <p:nvPr/>
        </p:nvCxnSpPr>
        <p:spPr>
          <a:xfrm rot="10800000">
            <a:off x="7015435" y="2015938"/>
            <a:ext cx="165658" cy="1033930"/>
          </a:xfrm>
          <a:prstGeom prst="bentConnector3">
            <a:avLst>
              <a:gd name="adj1" fmla="val 241545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9" name="conFrom38To6">
            <a:extLst>
              <a:ext uri="{FF2B5EF4-FFF2-40B4-BE49-F238E27FC236}">
                <a16:creationId xmlns:a16="http://schemas.microsoft.com/office/drawing/2014/main" id="{209EBC43-4539-BA0A-7507-5861EA5DA7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38" idx="1"/>
            <a:endCxn id="12" idx="1"/>
          </p:cNvCxnSpPr>
          <p:nvPr/>
        </p:nvCxnSpPr>
        <p:spPr>
          <a:xfrm rot="10800000">
            <a:off x="7015435" y="2015937"/>
            <a:ext cx="165658" cy="2917160"/>
          </a:xfrm>
          <a:prstGeom prst="bentConnector3">
            <a:avLst>
              <a:gd name="adj1" fmla="val 241545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1" name="conFrom39To6">
            <a:extLst>
              <a:ext uri="{FF2B5EF4-FFF2-40B4-BE49-F238E27FC236}">
                <a16:creationId xmlns:a16="http://schemas.microsoft.com/office/drawing/2014/main" id="{2A4E6B2E-61F3-4229-9016-A8E63096B48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40" idx="1"/>
            <a:endCxn id="12" idx="1"/>
          </p:cNvCxnSpPr>
          <p:nvPr/>
        </p:nvCxnSpPr>
        <p:spPr>
          <a:xfrm rot="10800000">
            <a:off x="7015435" y="2015943"/>
            <a:ext cx="165658" cy="4782029"/>
          </a:xfrm>
          <a:prstGeom prst="bentConnector3">
            <a:avLst>
              <a:gd name="adj1" fmla="val 241545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box7">
            <a:extLst>
              <a:ext uri="{FF2B5EF4-FFF2-40B4-BE49-F238E27FC236}">
                <a16:creationId xmlns:a16="http://schemas.microsoft.com/office/drawing/2014/main" id="{4A541D90-915B-693B-2D10-1FCB5A49DA58}"/>
              </a:ext>
            </a:extLst>
          </p:cNvPr>
          <p:cNvSpPr txBox="1"/>
          <p:nvPr/>
        </p:nvSpPr>
        <p:spPr>
          <a:xfrm>
            <a:off x="8682818" y="1628212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Cordelle Ofori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Director of Public Health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(SS4 2019)</a:t>
            </a:r>
          </a:p>
        </p:txBody>
      </p:sp>
      <p:sp>
        <p:nvSpPr>
          <p:cNvPr id="242" name="box40">
            <a:extLst>
              <a:ext uri="{FF2B5EF4-FFF2-40B4-BE49-F238E27FC236}">
                <a16:creationId xmlns:a16="http://schemas.microsoft.com/office/drawing/2014/main" id="{D2A0D24E-2E3F-5B5E-D5E8-9DEE711F6514}"/>
              </a:ext>
            </a:extLst>
          </p:cNvPr>
          <p:cNvSpPr txBox="1"/>
          <p:nvPr/>
        </p:nvSpPr>
        <p:spPr>
          <a:xfrm>
            <a:off x="8830521" y="2662144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Sarah Doran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Deputy Director of Public Health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(SS3 2019)</a:t>
            </a:r>
          </a:p>
        </p:txBody>
      </p:sp>
      <p:cxnSp>
        <p:nvCxnSpPr>
          <p:cNvPr id="243" name="conFrom40To7">
            <a:extLst>
              <a:ext uri="{FF2B5EF4-FFF2-40B4-BE49-F238E27FC236}">
                <a16:creationId xmlns:a16="http://schemas.microsoft.com/office/drawing/2014/main" id="{B5F20A70-AFB6-3A77-09BA-581A4BA057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42" idx="1"/>
            <a:endCxn id="14" idx="1"/>
          </p:cNvCxnSpPr>
          <p:nvPr/>
        </p:nvCxnSpPr>
        <p:spPr>
          <a:xfrm rot="10800000">
            <a:off x="8682822" y="2015938"/>
            <a:ext cx="147703" cy="1033930"/>
          </a:xfrm>
          <a:prstGeom prst="bentConnector3">
            <a:avLst>
              <a:gd name="adj1" fmla="val 258751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4" name="box41">
            <a:extLst>
              <a:ext uri="{FF2B5EF4-FFF2-40B4-BE49-F238E27FC236}">
                <a16:creationId xmlns:a16="http://schemas.microsoft.com/office/drawing/2014/main" id="{34D6CC04-1F63-FECF-5B72-9466CB67FD60}"/>
              </a:ext>
            </a:extLst>
          </p:cNvPr>
          <p:cNvSpPr txBox="1"/>
          <p:nvPr/>
        </p:nvSpPr>
        <p:spPr>
          <a:xfrm>
            <a:off x="8830521" y="3622221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Jenny Osborne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Assistant Director Integraton&amp;Pop Health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(SS3 2019)</a:t>
            </a:r>
          </a:p>
        </p:txBody>
      </p:sp>
      <p:cxnSp>
        <p:nvCxnSpPr>
          <p:cNvPr id="245" name="conFrom41To7">
            <a:extLst>
              <a:ext uri="{FF2B5EF4-FFF2-40B4-BE49-F238E27FC236}">
                <a16:creationId xmlns:a16="http://schemas.microsoft.com/office/drawing/2014/main" id="{7434899A-3C63-522D-9E20-7B4A2779C3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44" idx="1"/>
            <a:endCxn id="14" idx="1"/>
          </p:cNvCxnSpPr>
          <p:nvPr/>
        </p:nvCxnSpPr>
        <p:spPr>
          <a:xfrm rot="10800000">
            <a:off x="8682822" y="2015938"/>
            <a:ext cx="147703" cy="1994008"/>
          </a:xfrm>
          <a:prstGeom prst="bentConnector3">
            <a:avLst>
              <a:gd name="adj1" fmla="val 258751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6" name="box42">
            <a:extLst>
              <a:ext uri="{FF2B5EF4-FFF2-40B4-BE49-F238E27FC236}">
                <a16:creationId xmlns:a16="http://schemas.microsoft.com/office/drawing/2014/main" id="{3D89FC13-9FA4-FE34-8F6C-60D6C4CB35D5}"/>
              </a:ext>
            </a:extLst>
          </p:cNvPr>
          <p:cNvSpPr txBox="1"/>
          <p:nvPr/>
        </p:nvSpPr>
        <p:spPr>
          <a:xfrm>
            <a:off x="8830521" y="4545373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Lucy Vanes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Assistant Director of Public Health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(SS3 2019)</a:t>
            </a:r>
          </a:p>
        </p:txBody>
      </p:sp>
      <p:cxnSp>
        <p:nvCxnSpPr>
          <p:cNvPr id="247" name="conFrom42To7">
            <a:extLst>
              <a:ext uri="{FF2B5EF4-FFF2-40B4-BE49-F238E27FC236}">
                <a16:creationId xmlns:a16="http://schemas.microsoft.com/office/drawing/2014/main" id="{F754ECCC-8A5D-376A-F5D6-95225310BD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46" idx="1"/>
            <a:endCxn id="14" idx="1"/>
          </p:cNvCxnSpPr>
          <p:nvPr/>
        </p:nvCxnSpPr>
        <p:spPr>
          <a:xfrm rot="10800000">
            <a:off x="8682822" y="2015937"/>
            <a:ext cx="147703" cy="2917160"/>
          </a:xfrm>
          <a:prstGeom prst="bentConnector3">
            <a:avLst>
              <a:gd name="adj1" fmla="val 258751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8" name="box43">
            <a:extLst>
              <a:ext uri="{FF2B5EF4-FFF2-40B4-BE49-F238E27FC236}">
                <a16:creationId xmlns:a16="http://schemas.microsoft.com/office/drawing/2014/main" id="{418377F7-6ECC-B304-0CE2-1623637FC14E}"/>
              </a:ext>
            </a:extLst>
          </p:cNvPr>
          <p:cNvSpPr txBox="1"/>
          <p:nvPr/>
        </p:nvSpPr>
        <p:spPr>
          <a:xfrm>
            <a:off x="8830521" y="5468525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Name Redacted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Secretary Level 2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(NJCGRD06)</a:t>
            </a:r>
          </a:p>
        </p:txBody>
      </p:sp>
      <p:cxnSp>
        <p:nvCxnSpPr>
          <p:cNvPr id="249" name="conFrom43To7">
            <a:extLst>
              <a:ext uri="{FF2B5EF4-FFF2-40B4-BE49-F238E27FC236}">
                <a16:creationId xmlns:a16="http://schemas.microsoft.com/office/drawing/2014/main" id="{318E7BE8-5ED3-8585-3B44-52295CD4DF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48" idx="1"/>
            <a:endCxn id="14" idx="1"/>
          </p:cNvCxnSpPr>
          <p:nvPr/>
        </p:nvCxnSpPr>
        <p:spPr>
          <a:xfrm rot="10800000">
            <a:off x="8682822" y="2015941"/>
            <a:ext cx="147703" cy="3840311"/>
          </a:xfrm>
          <a:prstGeom prst="bentConnector3">
            <a:avLst>
              <a:gd name="adj1" fmla="val 258751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0" name="box44">
            <a:extLst>
              <a:ext uri="{FF2B5EF4-FFF2-40B4-BE49-F238E27FC236}">
                <a16:creationId xmlns:a16="http://schemas.microsoft.com/office/drawing/2014/main" id="{842EA280-F3BC-986B-D4C7-0AD28C1275D5}"/>
              </a:ext>
            </a:extLst>
          </p:cNvPr>
          <p:cNvSpPr txBox="1"/>
          <p:nvPr/>
        </p:nvSpPr>
        <p:spPr>
          <a:xfrm>
            <a:off x="8830521" y="6391676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Peter Davey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Assistant Director of Public Health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(SS3 2019)</a:t>
            </a:r>
          </a:p>
        </p:txBody>
      </p:sp>
      <p:cxnSp>
        <p:nvCxnSpPr>
          <p:cNvPr id="251" name="conFrom44To7">
            <a:extLst>
              <a:ext uri="{FF2B5EF4-FFF2-40B4-BE49-F238E27FC236}">
                <a16:creationId xmlns:a16="http://schemas.microsoft.com/office/drawing/2014/main" id="{9206FC79-115A-F509-ACC4-EE85444192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50" idx="1"/>
            <a:endCxn id="14" idx="1"/>
          </p:cNvCxnSpPr>
          <p:nvPr/>
        </p:nvCxnSpPr>
        <p:spPr>
          <a:xfrm rot="10800000">
            <a:off x="8682822" y="2015942"/>
            <a:ext cx="147703" cy="4763463"/>
          </a:xfrm>
          <a:prstGeom prst="bentConnector3">
            <a:avLst>
              <a:gd name="adj1" fmla="val 258751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2" name="box45">
            <a:extLst>
              <a:ext uri="{FF2B5EF4-FFF2-40B4-BE49-F238E27FC236}">
                <a16:creationId xmlns:a16="http://schemas.microsoft.com/office/drawing/2014/main" id="{48A100D1-B5AE-BFF4-E769-E6F6E62AC741}"/>
              </a:ext>
            </a:extLst>
          </p:cNvPr>
          <p:cNvSpPr txBox="1"/>
          <p:nvPr/>
        </p:nvSpPr>
        <p:spPr>
          <a:xfrm>
            <a:off x="8830521" y="7314829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Sharmila Kar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Joint Director for Equality, Inclusion and Engagement </a:t>
            </a:r>
          </a:p>
        </p:txBody>
      </p:sp>
      <p:sp>
        <p:nvSpPr>
          <p:cNvPr id="16" name="box8">
            <a:extLst>
              <a:ext uri="{FF2B5EF4-FFF2-40B4-BE49-F238E27FC236}">
                <a16:creationId xmlns:a16="http://schemas.microsoft.com/office/drawing/2014/main" id="{AC725A28-8F5F-17C0-CAA8-C04814F61839}"/>
              </a:ext>
            </a:extLst>
          </p:cNvPr>
          <p:cNvSpPr txBox="1"/>
          <p:nvPr/>
        </p:nvSpPr>
        <p:spPr>
          <a:xfrm>
            <a:off x="10122933" y="1628212"/>
            <a:ext cx="1033930" cy="775448"/>
          </a:xfrm>
          <a:prstGeom prst="rect">
            <a:avLst/>
          </a:prstGeom>
          <a:gradFill flip="none" rotWithShape="1">
            <a:gsLst>
              <a:gs pos="0">
                <a:srgbClr val="7B2A51">
                  <a:shade val="30000"/>
                  <a:satMod val="115000"/>
                </a:srgbClr>
              </a:gs>
              <a:gs pos="50000">
                <a:srgbClr val="7B2A51">
                  <a:shade val="67500"/>
                  <a:satMod val="115000"/>
                </a:srgbClr>
              </a:gs>
              <a:gs pos="100000">
                <a:srgbClr val="7B2A51">
                  <a:shade val="100000"/>
                  <a:satMod val="115000"/>
                </a:srgbClr>
              </a:gs>
            </a:gsLst>
            <a:lin ang="5400000" scaled="1"/>
            <a:tileRect/>
          </a:gradFill>
          <a:ln w="12700">
            <a:solidFill>
              <a:srgbClr val="000000"/>
            </a:solidFill>
            <a:prstDash val="solid"/>
          </a:ln>
        </p:spPr>
        <p:txBody>
          <a:bodyPr vert="horz" rtlCol="0" anchor="ctr">
            <a:noAutofit/>
          </a:bodyPr>
          <a:lstStyle/>
          <a:p>
            <a:pPr algn="ctr"/>
            <a:r>
              <a:rPr lang="en-GB" sz="821" b="1">
                <a:solidFill>
                  <a:schemeClr val="bg1"/>
                </a:solidFill>
                <a:latin typeface="1"/>
              </a:rPr>
              <a:t>Stephen Jones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Director Core Cities</a:t>
            </a:r>
          </a:p>
          <a:p>
            <a:pPr algn="ctr"/>
            <a:r>
              <a:rPr lang="en-GB" sz="821">
                <a:solidFill>
                  <a:schemeClr val="bg1"/>
                </a:solidFill>
                <a:latin typeface="1"/>
              </a:rPr>
              <a:t>(DIRCOREC)</a:t>
            </a:r>
          </a:p>
        </p:txBody>
      </p:sp>
      <p:cxnSp>
        <p:nvCxnSpPr>
          <p:cNvPr id="253" name="conFrom45To7">
            <a:extLst>
              <a:ext uri="{FF2B5EF4-FFF2-40B4-BE49-F238E27FC236}">
                <a16:creationId xmlns:a16="http://schemas.microsoft.com/office/drawing/2014/main" id="{86E84D8E-94D2-E920-69DD-7DB4B7A5AD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52" idx="1"/>
            <a:endCxn id="14" idx="1"/>
          </p:cNvCxnSpPr>
          <p:nvPr/>
        </p:nvCxnSpPr>
        <p:spPr>
          <a:xfrm rot="10800000">
            <a:off x="8682822" y="2015937"/>
            <a:ext cx="147703" cy="5686616"/>
          </a:xfrm>
          <a:prstGeom prst="bentConnector3">
            <a:avLst>
              <a:gd name="adj1" fmla="val 258751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conFrom34To6">
            <a:extLst>
              <a:ext uri="{FF2B5EF4-FFF2-40B4-BE49-F238E27FC236}">
                <a16:creationId xmlns:a16="http://schemas.microsoft.com/office/drawing/2014/main" id="{1EF83BAE-EA55-5335-8186-30399FC954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  <a:stCxn id="254" idx="1"/>
            <a:endCxn id="12" idx="1"/>
          </p:cNvCxnSpPr>
          <p:nvPr/>
        </p:nvCxnSpPr>
        <p:spPr>
          <a:xfrm rot="10800000">
            <a:off x="7015434" y="2015941"/>
            <a:ext cx="147195" cy="6646896"/>
          </a:xfrm>
          <a:prstGeom prst="bentConnector3">
            <a:avLst>
              <a:gd name="adj1" fmla="val 259300"/>
            </a:avLst>
          </a:prstGeom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89017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1285</TotalTime>
  <Words>463</Words>
  <Application>Microsoft Office PowerPoint</Application>
  <PresentationFormat>Custom</PresentationFormat>
  <Paragraphs>137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1</vt:lpstr>
      <vt:lpstr>Arial</vt:lpstr>
      <vt:lpstr>Calibri</vt:lpstr>
      <vt:lpstr>Calibri Light</vt:lpstr>
      <vt:lpstr>Office 2013 - 2022 Theme</vt:lpstr>
      <vt:lpstr>PowerPoint Presentation</vt:lpstr>
    </vt:vector>
  </TitlesOfParts>
  <Company>Manchester City Council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Ledger</dc:creator>
  <cp:lastModifiedBy>Thomas Lines</cp:lastModifiedBy>
  <cp:revision>163</cp:revision>
  <dcterms:created xsi:type="dcterms:W3CDTF">2019-11-18T12:57:40Z</dcterms:created>
  <dcterms:modified xsi:type="dcterms:W3CDTF">2026-08-11T10:02:26Z</dcterms:modified>
</cp:coreProperties>
</file>